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5" r:id="rId3"/>
  </p:sldMasterIdLst>
  <p:notesMasterIdLst>
    <p:notesMasterId r:id="rId31"/>
  </p:notesMasterIdLst>
  <p:sldIdLst>
    <p:sldId id="256" r:id="rId4"/>
    <p:sldId id="258" r:id="rId5"/>
    <p:sldId id="270" r:id="rId6"/>
    <p:sldId id="282" r:id="rId7"/>
    <p:sldId id="260" r:id="rId8"/>
    <p:sldId id="261" r:id="rId9"/>
    <p:sldId id="263" r:id="rId10"/>
    <p:sldId id="262" r:id="rId11"/>
    <p:sldId id="265" r:id="rId12"/>
    <p:sldId id="266" r:id="rId13"/>
    <p:sldId id="267" r:id="rId14"/>
    <p:sldId id="269" r:id="rId15"/>
    <p:sldId id="279" r:id="rId16"/>
    <p:sldId id="288" r:id="rId17"/>
    <p:sldId id="280" r:id="rId18"/>
    <p:sldId id="286" r:id="rId19"/>
    <p:sldId id="287" r:id="rId20"/>
    <p:sldId id="281" r:id="rId21"/>
    <p:sldId id="283" r:id="rId22"/>
    <p:sldId id="273" r:id="rId23"/>
    <p:sldId id="284" r:id="rId24"/>
    <p:sldId id="274" r:id="rId25"/>
    <p:sldId id="275" r:id="rId26"/>
    <p:sldId id="277" r:id="rId27"/>
    <p:sldId id="278" r:id="rId28"/>
    <p:sldId id="285" r:id="rId29"/>
    <p:sldId id="272" r:id="rId30"/>
  </p:sldIdLst>
  <p:sldSz cx="9361488" cy="6480175"/>
  <p:notesSz cx="6797675" cy="9928225"/>
  <p:defaultTex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318218"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636435"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95465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272869"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591087" algn="l" defTabSz="636435"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909304" algn="l" defTabSz="636435"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227521" algn="l" defTabSz="636435"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545738" algn="l" defTabSz="636435"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23A"/>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6763" autoAdjust="0"/>
  </p:normalViewPr>
  <p:slideViewPr>
    <p:cSldViewPr showGuides="1">
      <p:cViewPr varScale="1">
        <p:scale>
          <a:sx n="63" d="100"/>
          <a:sy n="63" d="100"/>
        </p:scale>
        <p:origin x="-1470" y="-108"/>
      </p:cViewPr>
      <p:guideLst>
        <p:guide orient="horz" pos="2041"/>
        <p:guide pos="294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7" d="100"/>
          <a:sy n="67" d="100"/>
        </p:scale>
        <p:origin x="-279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oiburuaren leku-marka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u-ES"/>
          </a:p>
        </p:txBody>
      </p:sp>
      <p:sp>
        <p:nvSpPr>
          <p:cNvPr id="3" name="Dataren leku-mark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EFA0037-7325-442C-986E-D464CFDB7B30}" type="datetimeFigureOut">
              <a:rPr lang="eu-ES" smtClean="0"/>
              <a:pPr/>
              <a:t>2018/07/25</a:t>
            </a:fld>
            <a:endParaRPr lang="eu-ES"/>
          </a:p>
        </p:txBody>
      </p:sp>
      <p:sp>
        <p:nvSpPr>
          <p:cNvPr id="4" name="Diapositibaren irudiaren leku-marka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u-ES"/>
          </a:p>
        </p:txBody>
      </p:sp>
      <p:sp>
        <p:nvSpPr>
          <p:cNvPr id="5" name="Oharren leku-marka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u-ES" smtClean="0"/>
              <a:t>Egin klik testu maisuaren 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u-ES"/>
          </a:p>
        </p:txBody>
      </p:sp>
      <p:sp>
        <p:nvSpPr>
          <p:cNvPr id="6" name="Orri-oinaren leku-mark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u-ES"/>
          </a:p>
        </p:txBody>
      </p:sp>
      <p:sp>
        <p:nvSpPr>
          <p:cNvPr id="7" name="Diapositibaren zenbakiaren leku-mark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6527114-B70C-4AB6-8F3D-EEB5D842ADE8}" type="slidenum">
              <a:rPr lang="eu-ES" smtClean="0"/>
              <a:pPr/>
              <a:t>‹Nº›</a:t>
            </a:fld>
            <a:endParaRPr lang="eu-ES"/>
          </a:p>
        </p:txBody>
      </p:sp>
    </p:spTree>
    <p:extLst>
      <p:ext uri="{BB962C8B-B14F-4D97-AF65-F5344CB8AC3E}">
        <p14:creationId xmlns:p14="http://schemas.microsoft.com/office/powerpoint/2010/main" val="1029288558"/>
      </p:ext>
    </p:extLst>
  </p:cSld>
  <p:clrMap bg1="lt1" tx1="dk1" bg2="lt2" tx2="dk2" accent1="accent1" accent2="accent2" accent3="accent3" accent4="accent4" accent5="accent5" accent6="accent6" hlink="hlink" folHlink="folHlink"/>
  <p:notesStyle>
    <a:lvl1pPr marL="0" algn="l" defTabSz="864017" rtl="0" eaLnBrk="1" latinLnBrk="0" hangingPunct="1">
      <a:defRPr sz="1100" kern="1200">
        <a:solidFill>
          <a:schemeClr val="tx1"/>
        </a:solidFill>
        <a:latin typeface="+mn-lt"/>
        <a:ea typeface="+mn-ea"/>
        <a:cs typeface="+mn-cs"/>
      </a:defRPr>
    </a:lvl1pPr>
    <a:lvl2pPr marL="432008" algn="l" defTabSz="864017" rtl="0" eaLnBrk="1" latinLnBrk="0" hangingPunct="1">
      <a:defRPr sz="1100" kern="1200">
        <a:solidFill>
          <a:schemeClr val="tx1"/>
        </a:solidFill>
        <a:latin typeface="+mn-lt"/>
        <a:ea typeface="+mn-ea"/>
        <a:cs typeface="+mn-cs"/>
      </a:defRPr>
    </a:lvl2pPr>
    <a:lvl3pPr marL="864017" algn="l" defTabSz="864017" rtl="0" eaLnBrk="1" latinLnBrk="0" hangingPunct="1">
      <a:defRPr sz="1100" kern="1200">
        <a:solidFill>
          <a:schemeClr val="tx1"/>
        </a:solidFill>
        <a:latin typeface="+mn-lt"/>
        <a:ea typeface="+mn-ea"/>
        <a:cs typeface="+mn-cs"/>
      </a:defRPr>
    </a:lvl3pPr>
    <a:lvl4pPr marL="1296025" algn="l" defTabSz="864017" rtl="0" eaLnBrk="1" latinLnBrk="0" hangingPunct="1">
      <a:defRPr sz="1100" kern="1200">
        <a:solidFill>
          <a:schemeClr val="tx1"/>
        </a:solidFill>
        <a:latin typeface="+mn-lt"/>
        <a:ea typeface="+mn-ea"/>
        <a:cs typeface="+mn-cs"/>
      </a:defRPr>
    </a:lvl4pPr>
    <a:lvl5pPr marL="1728033" algn="l" defTabSz="864017" rtl="0" eaLnBrk="1" latinLnBrk="0" hangingPunct="1">
      <a:defRPr sz="1100" kern="1200">
        <a:solidFill>
          <a:schemeClr val="tx1"/>
        </a:solidFill>
        <a:latin typeface="+mn-lt"/>
        <a:ea typeface="+mn-ea"/>
        <a:cs typeface="+mn-cs"/>
      </a:defRPr>
    </a:lvl5pPr>
    <a:lvl6pPr marL="2160041" algn="l" defTabSz="864017" rtl="0" eaLnBrk="1" latinLnBrk="0" hangingPunct="1">
      <a:defRPr sz="1100" kern="1200">
        <a:solidFill>
          <a:schemeClr val="tx1"/>
        </a:solidFill>
        <a:latin typeface="+mn-lt"/>
        <a:ea typeface="+mn-ea"/>
        <a:cs typeface="+mn-cs"/>
      </a:defRPr>
    </a:lvl6pPr>
    <a:lvl7pPr marL="2592050" algn="l" defTabSz="864017" rtl="0" eaLnBrk="1" latinLnBrk="0" hangingPunct="1">
      <a:defRPr sz="1100" kern="1200">
        <a:solidFill>
          <a:schemeClr val="tx1"/>
        </a:solidFill>
        <a:latin typeface="+mn-lt"/>
        <a:ea typeface="+mn-ea"/>
        <a:cs typeface="+mn-cs"/>
      </a:defRPr>
    </a:lvl7pPr>
    <a:lvl8pPr marL="3024058" algn="l" defTabSz="864017" rtl="0" eaLnBrk="1" latinLnBrk="0" hangingPunct="1">
      <a:defRPr sz="1100" kern="1200">
        <a:solidFill>
          <a:schemeClr val="tx1"/>
        </a:solidFill>
        <a:latin typeface="+mn-lt"/>
        <a:ea typeface="+mn-ea"/>
        <a:cs typeface="+mn-cs"/>
      </a:defRPr>
    </a:lvl8pPr>
    <a:lvl9pPr marL="3456066" algn="l" defTabSz="86401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dirty="0" smtClean="0"/>
              <a:t>en</a:t>
            </a:r>
            <a:r>
              <a:rPr lang="en-GB" baseline="0" dirty="0" smtClean="0"/>
              <a:t> </a:t>
            </a:r>
            <a:r>
              <a:rPr lang="en-GB" baseline="0" dirty="0" err="1" smtClean="0"/>
              <a:t>cada</a:t>
            </a:r>
            <a:r>
              <a:rPr lang="en-GB" baseline="0" dirty="0" smtClean="0"/>
              <a:t> </a:t>
            </a:r>
            <a:r>
              <a:rPr lang="en-GB" baseline="0" dirty="0" err="1" smtClean="0"/>
              <a:t>convocatoria</a:t>
            </a:r>
            <a:r>
              <a:rPr lang="en-GB" baseline="0" dirty="0" smtClean="0"/>
              <a:t> se </a:t>
            </a:r>
            <a:r>
              <a:rPr lang="en-GB" baseline="0" dirty="0" err="1" smtClean="0"/>
              <a:t>presentan</a:t>
            </a:r>
            <a:r>
              <a:rPr lang="en-GB" baseline="0" dirty="0" smtClean="0"/>
              <a:t> </a:t>
            </a:r>
            <a:r>
              <a:rPr lang="en-GB" baseline="0" dirty="0" err="1" smtClean="0"/>
              <a:t>unos</a:t>
            </a:r>
            <a:r>
              <a:rPr lang="en-GB" baseline="0" dirty="0" smtClean="0"/>
              <a:t> 230 (en 2010 </a:t>
            </a:r>
            <a:r>
              <a:rPr lang="en-GB" baseline="0" dirty="0" err="1" smtClean="0"/>
              <a:t>unos</a:t>
            </a:r>
            <a:r>
              <a:rPr lang="en-GB" baseline="0" dirty="0" smtClean="0"/>
              <a:t> 200), </a:t>
            </a:r>
            <a:r>
              <a:rPr lang="en-GB" baseline="0" dirty="0" err="1" smtClean="0"/>
              <a:t>en</a:t>
            </a:r>
            <a:r>
              <a:rPr lang="en-GB" baseline="0" dirty="0" smtClean="0"/>
              <a:t> 2016 </a:t>
            </a:r>
            <a:r>
              <a:rPr lang="en-GB" baseline="0" dirty="0" smtClean="0"/>
              <a:t>- 217</a:t>
            </a:r>
            <a:endParaRPr lang="en-GB" baseline="0" dirty="0" smtClean="0"/>
          </a:p>
          <a:p>
            <a:endParaRPr lang="en-GB" baseline="0" dirty="0" smtClean="0"/>
          </a:p>
        </p:txBody>
      </p:sp>
      <p:sp>
        <p:nvSpPr>
          <p:cNvPr id="4" name="3 Marcador de número de diapositiva"/>
          <p:cNvSpPr>
            <a:spLocks noGrp="1"/>
          </p:cNvSpPr>
          <p:nvPr>
            <p:ph type="sldNum" sz="quarter" idx="10"/>
          </p:nvPr>
        </p:nvSpPr>
        <p:spPr/>
        <p:txBody>
          <a:bodyPr/>
          <a:lstStyle/>
          <a:p>
            <a:fld id="{66527114-B70C-4AB6-8F3D-EEB5D842ADE8}" type="slidenum">
              <a:rPr lang="eu-ES" smtClean="0"/>
              <a:pPr/>
              <a:t>3</a:t>
            </a:fld>
            <a:endParaRPr lang="eu-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p:sp>
      <p:sp>
        <p:nvSpPr>
          <p:cNvPr id="3" name="Oharren leku-marka 2"/>
          <p:cNvSpPr>
            <a:spLocks noGrp="1"/>
          </p:cNvSpPr>
          <p:nvPr>
            <p:ph type="body" idx="1"/>
          </p:nvPr>
        </p:nvSpPr>
        <p:spPr/>
        <p:txBody>
          <a:bodyPr/>
          <a:lstStyle/>
          <a:p>
            <a:r>
              <a:rPr lang="eu-ES" dirty="0" err="1" smtClean="0"/>
              <a:t>Mayoría</a:t>
            </a:r>
            <a:r>
              <a:rPr lang="eu-ES" baseline="0" dirty="0" smtClean="0"/>
              <a:t> de </a:t>
            </a:r>
            <a:r>
              <a:rPr lang="eu-ES" baseline="0" dirty="0" err="1" smtClean="0"/>
              <a:t>los</a:t>
            </a:r>
            <a:r>
              <a:rPr lang="eu-ES" baseline="0" dirty="0" smtClean="0"/>
              <a:t> </a:t>
            </a:r>
            <a:r>
              <a:rPr lang="eu-ES" baseline="0" dirty="0" err="1" smtClean="0"/>
              <a:t>miembros</a:t>
            </a:r>
            <a:endParaRPr lang="eu-ES" baseline="0" dirty="0" smtClean="0"/>
          </a:p>
          <a:p>
            <a:r>
              <a:rPr lang="eu-ES" baseline="0" dirty="0" smtClean="0"/>
              <a:t>Las </a:t>
            </a:r>
            <a:r>
              <a:rPr lang="eu-ES" baseline="0" dirty="0" err="1" smtClean="0"/>
              <a:t>publicaciones</a:t>
            </a:r>
            <a:r>
              <a:rPr lang="eu-ES" baseline="0" dirty="0" smtClean="0"/>
              <a:t> </a:t>
            </a:r>
            <a:r>
              <a:rPr lang="eu-ES" baseline="0" dirty="0" err="1" smtClean="0"/>
              <a:t>conjuntas</a:t>
            </a:r>
            <a:r>
              <a:rPr lang="eu-ES" baseline="0" dirty="0" smtClean="0"/>
              <a:t> </a:t>
            </a:r>
            <a:r>
              <a:rPr lang="eu-ES" baseline="0" dirty="0" err="1" smtClean="0"/>
              <a:t>contarán</a:t>
            </a:r>
            <a:r>
              <a:rPr lang="eu-ES" baseline="0" dirty="0" smtClean="0"/>
              <a:t> solo una </a:t>
            </a:r>
            <a:r>
              <a:rPr lang="eu-ES" baseline="0" dirty="0" err="1" smtClean="0"/>
              <a:t>vez</a:t>
            </a:r>
            <a:endParaRPr lang="eu-ES" baseline="0" smtClean="0"/>
          </a:p>
          <a:p>
            <a:endParaRPr lang="eu-ES"/>
          </a:p>
        </p:txBody>
      </p:sp>
      <p:sp>
        <p:nvSpPr>
          <p:cNvPr id="4" name="Diapositibaren zenbakiaren leku-marka 3"/>
          <p:cNvSpPr>
            <a:spLocks noGrp="1"/>
          </p:cNvSpPr>
          <p:nvPr>
            <p:ph type="sldNum" sz="quarter" idx="10"/>
          </p:nvPr>
        </p:nvSpPr>
        <p:spPr/>
        <p:txBody>
          <a:bodyPr/>
          <a:lstStyle/>
          <a:p>
            <a:fld id="{66527114-B70C-4AB6-8F3D-EEB5D842ADE8}" type="slidenum">
              <a:rPr lang="eu-ES" smtClean="0"/>
              <a:pPr/>
              <a:t>7</a:t>
            </a:fld>
            <a:endParaRPr lang="eu-ES"/>
          </a:p>
        </p:txBody>
      </p:sp>
    </p:spTree>
    <p:extLst>
      <p:ext uri="{BB962C8B-B14F-4D97-AF65-F5344CB8AC3E}">
        <p14:creationId xmlns:p14="http://schemas.microsoft.com/office/powerpoint/2010/main" val="394305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p:sp>
      <p:sp>
        <p:nvSpPr>
          <p:cNvPr id="3" name="Oharren leku-marka 2"/>
          <p:cNvSpPr>
            <a:spLocks noGrp="1"/>
          </p:cNvSpPr>
          <p:nvPr>
            <p:ph type="body" idx="1"/>
          </p:nvPr>
        </p:nvSpPr>
        <p:spPr/>
        <p:txBody>
          <a:bodyPr/>
          <a:lstStyle/>
          <a:p>
            <a:endParaRPr lang="eu-ES" dirty="0"/>
          </a:p>
        </p:txBody>
      </p:sp>
      <p:sp>
        <p:nvSpPr>
          <p:cNvPr id="4" name="Diapositibaren zenbakiaren leku-marka 3"/>
          <p:cNvSpPr>
            <a:spLocks noGrp="1"/>
          </p:cNvSpPr>
          <p:nvPr>
            <p:ph type="sldNum" sz="quarter" idx="10"/>
          </p:nvPr>
        </p:nvSpPr>
        <p:spPr/>
        <p:txBody>
          <a:bodyPr/>
          <a:lstStyle/>
          <a:p>
            <a:fld id="{66527114-B70C-4AB6-8F3D-EEB5D842ADE8}" type="slidenum">
              <a:rPr lang="eu-ES" smtClean="0"/>
              <a:pPr/>
              <a:t>8</a:t>
            </a:fld>
            <a:endParaRPr lang="eu-ES"/>
          </a:p>
        </p:txBody>
      </p:sp>
    </p:spTree>
    <p:extLst>
      <p:ext uri="{BB962C8B-B14F-4D97-AF65-F5344CB8AC3E}">
        <p14:creationId xmlns:p14="http://schemas.microsoft.com/office/powerpoint/2010/main" val="394305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p:sp>
      <p:sp>
        <p:nvSpPr>
          <p:cNvPr id="3" name="Oharren leku-marka 2"/>
          <p:cNvSpPr>
            <a:spLocks noGrp="1"/>
          </p:cNvSpPr>
          <p:nvPr>
            <p:ph type="body" idx="1"/>
          </p:nvPr>
        </p:nvSpPr>
        <p:spPr/>
        <p:txBody>
          <a:bodyPr/>
          <a:lstStyle/>
          <a:p>
            <a:r>
              <a:rPr lang="eu-ES" dirty="0" err="1" smtClean="0"/>
              <a:t>Más</a:t>
            </a:r>
            <a:r>
              <a:rPr lang="eu-ES" dirty="0" smtClean="0"/>
              <a:t> </a:t>
            </a:r>
            <a:r>
              <a:rPr lang="eu-ES" dirty="0" err="1" smtClean="0"/>
              <a:t>el</a:t>
            </a:r>
            <a:r>
              <a:rPr lang="eu-ES" dirty="0" smtClean="0"/>
              <a:t> CV del IP</a:t>
            </a:r>
          </a:p>
          <a:p>
            <a:endParaRPr lang="eu-ES" dirty="0"/>
          </a:p>
        </p:txBody>
      </p:sp>
      <p:sp>
        <p:nvSpPr>
          <p:cNvPr id="4" name="Diapositibaren zenbakiaren leku-marka 3"/>
          <p:cNvSpPr>
            <a:spLocks noGrp="1"/>
          </p:cNvSpPr>
          <p:nvPr>
            <p:ph type="sldNum" sz="quarter" idx="10"/>
          </p:nvPr>
        </p:nvSpPr>
        <p:spPr/>
        <p:txBody>
          <a:bodyPr/>
          <a:lstStyle/>
          <a:p>
            <a:fld id="{66527114-B70C-4AB6-8F3D-EEB5D842ADE8}" type="slidenum">
              <a:rPr lang="eu-ES" smtClean="0"/>
              <a:pPr/>
              <a:t>10</a:t>
            </a:fld>
            <a:endParaRPr lang="eu-ES"/>
          </a:p>
        </p:txBody>
      </p:sp>
    </p:spTree>
    <p:extLst>
      <p:ext uri="{BB962C8B-B14F-4D97-AF65-F5344CB8AC3E}">
        <p14:creationId xmlns:p14="http://schemas.microsoft.com/office/powerpoint/2010/main" val="214385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p:sp>
      <p:sp>
        <p:nvSpPr>
          <p:cNvPr id="3" name="Oharren leku-marka 2"/>
          <p:cNvSpPr>
            <a:spLocks noGrp="1"/>
          </p:cNvSpPr>
          <p:nvPr>
            <p:ph type="body" idx="1"/>
          </p:nvPr>
        </p:nvSpPr>
        <p:spPr/>
        <p:txBody>
          <a:bodyPr/>
          <a:lstStyle/>
          <a:p>
            <a:r>
              <a:rPr lang="eu-ES" dirty="0" smtClean="0"/>
              <a:t>De </a:t>
            </a:r>
            <a:r>
              <a:rPr lang="eu-ES" dirty="0" err="1" smtClean="0"/>
              <a:t>acuerdo</a:t>
            </a:r>
            <a:r>
              <a:rPr lang="eu-ES" dirty="0" smtClean="0"/>
              <a:t> al</a:t>
            </a:r>
            <a:r>
              <a:rPr lang="eu-ES" baseline="0" dirty="0" smtClean="0"/>
              <a:t> </a:t>
            </a:r>
            <a:r>
              <a:rPr lang="eu-ES" baseline="0" dirty="0" err="1" smtClean="0"/>
              <a:t>tamaño</a:t>
            </a:r>
            <a:r>
              <a:rPr lang="eu-ES" baseline="0" dirty="0" smtClean="0"/>
              <a:t> del </a:t>
            </a:r>
            <a:r>
              <a:rPr lang="eu-ES" baseline="0" dirty="0" err="1" smtClean="0"/>
              <a:t>grupo</a:t>
            </a:r>
            <a:endParaRPr lang="eu-ES" baseline="0" dirty="0" smtClean="0"/>
          </a:p>
          <a:p>
            <a:pPr marL="0" marR="0" indent="0" algn="l" defTabSz="864017" rtl="0" eaLnBrk="1" fontAlgn="auto" latinLnBrk="0" hangingPunct="1">
              <a:lnSpc>
                <a:spcPct val="100000"/>
              </a:lnSpc>
              <a:spcBef>
                <a:spcPts val="0"/>
              </a:spcBef>
              <a:spcAft>
                <a:spcPts val="0"/>
              </a:spcAft>
              <a:buClrTx/>
              <a:buSzTx/>
              <a:buFontTx/>
              <a:buNone/>
              <a:tabLst/>
              <a:defRPr/>
            </a:pPr>
            <a:r>
              <a:rPr lang="eu-ES" baseline="0" dirty="0" err="1" smtClean="0"/>
              <a:t>se</a:t>
            </a:r>
            <a:r>
              <a:rPr lang="eu-ES" baseline="0" dirty="0" smtClean="0"/>
              <a:t> </a:t>
            </a:r>
            <a:r>
              <a:rPr lang="eu-ES" baseline="0" dirty="0" err="1" smtClean="0"/>
              <a:t>requiere</a:t>
            </a:r>
            <a:r>
              <a:rPr lang="eu-ES" baseline="0" dirty="0" smtClean="0"/>
              <a:t> una </a:t>
            </a:r>
            <a:r>
              <a:rPr lang="eu-ES" baseline="0" dirty="0" err="1" smtClean="0"/>
              <a:t>puntuación</a:t>
            </a:r>
            <a:r>
              <a:rPr lang="eu-ES" baseline="0" dirty="0" smtClean="0"/>
              <a:t> </a:t>
            </a:r>
            <a:r>
              <a:rPr lang="eu-ES" baseline="0" dirty="0" err="1" smtClean="0"/>
              <a:t>mínima</a:t>
            </a:r>
            <a:r>
              <a:rPr lang="eu-ES" baseline="0" dirty="0" smtClean="0"/>
              <a:t> del 60% </a:t>
            </a:r>
            <a:r>
              <a:rPr lang="eu-ES" baseline="0" dirty="0" err="1" smtClean="0"/>
              <a:t>en</a:t>
            </a:r>
            <a:r>
              <a:rPr lang="eu-ES" baseline="0" dirty="0" smtClean="0"/>
              <a:t> </a:t>
            </a:r>
            <a:r>
              <a:rPr lang="eu-ES" baseline="0" dirty="0" err="1" smtClean="0"/>
              <a:t>el</a:t>
            </a:r>
            <a:r>
              <a:rPr lang="eu-ES" baseline="0" dirty="0" smtClean="0"/>
              <a:t> </a:t>
            </a:r>
            <a:r>
              <a:rPr lang="eu-ES" baseline="0" dirty="0" err="1" smtClean="0"/>
              <a:t>apartado</a:t>
            </a:r>
            <a:r>
              <a:rPr lang="eu-ES" baseline="0" dirty="0" smtClean="0"/>
              <a:t> de </a:t>
            </a:r>
            <a:r>
              <a:rPr lang="eu-ES" baseline="0" dirty="0" err="1" smtClean="0"/>
              <a:t>criterios</a:t>
            </a:r>
            <a:r>
              <a:rPr lang="eu-ES" baseline="0" dirty="0" smtClean="0"/>
              <a:t> </a:t>
            </a:r>
            <a:r>
              <a:rPr lang="eu-ES" baseline="0" dirty="0" err="1" smtClean="0"/>
              <a:t>básicos</a:t>
            </a:r>
            <a:endParaRPr lang="eu-ES" baseline="0" dirty="0" smtClean="0"/>
          </a:p>
          <a:p>
            <a:endParaRPr lang="eu-ES" baseline="0" dirty="0" smtClean="0"/>
          </a:p>
          <a:p>
            <a:endParaRPr lang="eu-ES" dirty="0"/>
          </a:p>
        </p:txBody>
      </p:sp>
      <p:sp>
        <p:nvSpPr>
          <p:cNvPr id="4" name="Diapositibaren zenbakiaren leku-marka 3"/>
          <p:cNvSpPr>
            <a:spLocks noGrp="1"/>
          </p:cNvSpPr>
          <p:nvPr>
            <p:ph type="sldNum" sz="quarter" idx="10"/>
          </p:nvPr>
        </p:nvSpPr>
        <p:spPr/>
        <p:txBody>
          <a:bodyPr/>
          <a:lstStyle/>
          <a:p>
            <a:fld id="{66527114-B70C-4AB6-8F3D-EEB5D842ADE8}" type="slidenum">
              <a:rPr lang="eu-ES" smtClean="0"/>
              <a:pPr/>
              <a:t>12</a:t>
            </a:fld>
            <a:endParaRPr lang="eu-ES"/>
          </a:p>
        </p:txBody>
      </p:sp>
    </p:spTree>
    <p:extLst>
      <p:ext uri="{BB962C8B-B14F-4D97-AF65-F5344CB8AC3E}">
        <p14:creationId xmlns:p14="http://schemas.microsoft.com/office/powerpoint/2010/main" val="395889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100" kern="1200" dirty="0" smtClean="0">
                <a:solidFill>
                  <a:schemeClr val="tx1"/>
                </a:solidFill>
                <a:effectLst/>
                <a:latin typeface="+mn-lt"/>
                <a:ea typeface="+mn-ea"/>
                <a:cs typeface="+mn-cs"/>
              </a:rPr>
              <a:t>– El pago del primer año se realizará en dos libramientos: el primero, con carácter anticipado, por el 50% del importe concedido para ese año. El segundo, por el 50% restante, al año siguiente, una vez verificado que se han aportado los informes económicos señalados en los apartados 1 del artículo 19. El segundo libramiento se pagará íntegramente siempre que la entidad beneficiaria certifique una ejecución mínima de un 40% del importe concedido para ese año. En caso contrario, el pago se hará por el importe justificado, procediéndose a la modificación de la cantidad concedida y el consiguiente reintegro de las cantidades anticipadas que corresponda.</a:t>
            </a:r>
          </a:p>
          <a:p>
            <a:r>
              <a:rPr lang="es-ES_tradnl" sz="1100" kern="1200" dirty="0" smtClean="0">
                <a:solidFill>
                  <a:schemeClr val="tx1"/>
                </a:solidFill>
                <a:effectLst/>
                <a:latin typeface="+mn-lt"/>
                <a:ea typeface="+mn-ea"/>
                <a:cs typeface="+mn-cs"/>
              </a:rPr>
              <a:t>– En el segundo año se procederá de la misma manera; para el pago íntegro del segundo libramiento será necesario haber ejecutado al menos un 70% de la ayuda concedida para los dos primeros años. En caso contrario, el pago se hará por el importe justificado, procediéndose a la modificación de la cantidad concedida y el consiguiente reintegro de las cantidades anticipadas que corresponda. </a:t>
            </a:r>
          </a:p>
          <a:p>
            <a:r>
              <a:rPr lang="es-ES_tradnl" sz="1100" kern="1200" dirty="0" smtClean="0">
                <a:solidFill>
                  <a:schemeClr val="tx1"/>
                </a:solidFill>
                <a:effectLst/>
                <a:latin typeface="+mn-lt"/>
                <a:ea typeface="+mn-ea"/>
                <a:cs typeface="+mn-cs"/>
              </a:rPr>
              <a:t>Los grupos que no ejecutaron el mínimo del 40% de la primera anualidad recibirán el pago íntegro de este segundo libramiento siempre que demuestren una ejecución igual o superior al 70% de la segunda anualidad concedida. En caso contrario, el pago se hará por el importe justificado, procediéndose a la modificación de la cantidad concedida y el consiguiente reintegro de las cantidades anticipadas que corresponda.</a:t>
            </a:r>
          </a:p>
          <a:p>
            <a:r>
              <a:rPr lang="es-ES_tradnl" sz="1100" kern="1200" dirty="0" smtClean="0">
                <a:solidFill>
                  <a:schemeClr val="tx1"/>
                </a:solidFill>
                <a:effectLst/>
                <a:latin typeface="+mn-lt"/>
                <a:ea typeface="+mn-ea"/>
                <a:cs typeface="+mn-cs"/>
              </a:rPr>
              <a:t>– En el tercer año se realizará un primer libramiento, de carácter anticipado, por el 50% del importe concedido para ese año; el segundo libramiento, una vez verificado que se han aportado los informes económicos y científicos señalados en los apartados 1 y 2 del artículo 19, se ajustará al resultado de la liquidación del trienio 2019-2021.</a:t>
            </a:r>
          </a:p>
          <a:p>
            <a:endParaRPr lang="es-ES_tradnl" dirty="0"/>
          </a:p>
        </p:txBody>
      </p:sp>
      <p:sp>
        <p:nvSpPr>
          <p:cNvPr id="4" name="3 Marcador de número de diapositiva"/>
          <p:cNvSpPr>
            <a:spLocks noGrp="1"/>
          </p:cNvSpPr>
          <p:nvPr>
            <p:ph type="sldNum" sz="quarter" idx="10"/>
          </p:nvPr>
        </p:nvSpPr>
        <p:spPr/>
        <p:txBody>
          <a:bodyPr/>
          <a:lstStyle/>
          <a:p>
            <a:fld id="{66527114-B70C-4AB6-8F3D-EEB5D842ADE8}" type="slidenum">
              <a:rPr lang="eu-ES" smtClean="0"/>
              <a:pPr/>
              <a:t>24</a:t>
            </a:fld>
            <a:endParaRPr lang="eu-ES"/>
          </a:p>
        </p:txBody>
      </p:sp>
    </p:spTree>
    <p:extLst>
      <p:ext uri="{BB962C8B-B14F-4D97-AF65-F5344CB8AC3E}">
        <p14:creationId xmlns:p14="http://schemas.microsoft.com/office/powerpoint/2010/main" val="4101471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escudo central) / Azala (erdiko armarria)">
    <p:spTree>
      <p:nvGrpSpPr>
        <p:cNvPr id="1" name=""/>
        <p:cNvGrpSpPr/>
        <p:nvPr/>
      </p:nvGrpSpPr>
      <p:grpSpPr>
        <a:xfrm>
          <a:off x="0" y="0"/>
          <a:ext cx="0" cy="0"/>
          <a:chOff x="0" y="0"/>
          <a:chExt cx="0" cy="0"/>
        </a:xfrm>
      </p:grpSpPr>
      <p:sp>
        <p:nvSpPr>
          <p:cNvPr id="9" name="AutoShape 3"/>
          <p:cNvSpPr>
            <a:spLocks/>
          </p:cNvSpPr>
          <p:nvPr userDrawn="1"/>
        </p:nvSpPr>
        <p:spPr bwMode="auto">
          <a:xfrm>
            <a:off x="1891270" y="5107710"/>
            <a:ext cx="5578949" cy="1091638"/>
          </a:xfrm>
          <a:prstGeom prst="roundRect">
            <a:avLst>
              <a:gd name="adj" fmla="val 9551"/>
            </a:avLst>
          </a:prstGeom>
          <a:solidFill>
            <a:schemeClr val="bg1"/>
          </a:solidFill>
          <a:ln w="12700">
            <a:noFill/>
            <a:prstDash val="sysDot"/>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a:lstStyle/>
          <a:p>
            <a:pPr>
              <a:defRPr/>
            </a:pPr>
            <a:endParaRPr lang="es-ES"/>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75497" y="5433142"/>
            <a:ext cx="3810492" cy="43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3"/>
          <p:cNvSpPr>
            <a:spLocks noChangeAspect="1"/>
          </p:cNvSpPr>
          <p:nvPr userDrawn="1"/>
        </p:nvSpPr>
        <p:spPr bwMode="auto">
          <a:xfrm>
            <a:off x="1414737" y="2104160"/>
            <a:ext cx="7723914" cy="1912609"/>
          </a:xfrm>
          <a:prstGeom prst="roundRect">
            <a:avLst>
              <a:gd name="adj" fmla="val 23074"/>
            </a:avLst>
          </a:prstGeom>
          <a:solidFill>
            <a:schemeClr val="bg1"/>
          </a:solidFill>
          <a:ln w="12700">
            <a:solidFill>
              <a:schemeClr val="bg1"/>
            </a:solidFill>
            <a:prstDash val="sysDot"/>
            <a:miter lim="800000"/>
            <a:headEnd/>
            <a:tailEnd/>
          </a:ln>
        </p:spPr>
        <p:txBody>
          <a:bodyPr lIns="0" tIns="0" rIns="0" bIns="0">
            <a:noAutofit/>
          </a:bodyPr>
          <a:lstStyle/>
          <a:p>
            <a:pPr>
              <a:defRPr/>
            </a:pPr>
            <a:endParaRPr lang="es-ES" sz="2400" kern="0" dirty="0" smtClean="0">
              <a:solidFill>
                <a:schemeClr val="tx1"/>
              </a:solidFill>
              <a:latin typeface="Helvetica Light" charset="0"/>
              <a:ea typeface="Helvetica Light" charset="0"/>
              <a:cs typeface="Helvetica Light" charset="0"/>
              <a:sym typeface="Helvetica Light" charset="0"/>
            </a:endParaRPr>
          </a:p>
        </p:txBody>
      </p:sp>
      <p:sp>
        <p:nvSpPr>
          <p:cNvPr id="12" name="AutoShape 3"/>
          <p:cNvSpPr>
            <a:spLocks noChangeAspect="1"/>
          </p:cNvSpPr>
          <p:nvPr userDrawn="1"/>
        </p:nvSpPr>
        <p:spPr bwMode="auto">
          <a:xfrm>
            <a:off x="818786" y="1130821"/>
            <a:ext cx="7723914" cy="2885948"/>
          </a:xfrm>
          <a:prstGeom prst="roundRect">
            <a:avLst>
              <a:gd name="adj" fmla="val 23074"/>
            </a:avLst>
          </a:prstGeom>
          <a:solidFill>
            <a:schemeClr val="bg1"/>
          </a:solidFill>
          <a:ln w="12700">
            <a:solidFill>
              <a:schemeClr val="bg1"/>
            </a:solidFill>
            <a:prstDash val="sysDot"/>
            <a:miter lim="800000"/>
            <a:headEnd/>
            <a:tailEnd/>
          </a:ln>
        </p:spPr>
        <p:txBody>
          <a:bodyPr lIns="0" tIns="0" rIns="0" bIns="0">
            <a:noAutofit/>
          </a:bodyPr>
          <a:lstStyle/>
          <a:p>
            <a:pPr>
              <a:defRPr/>
            </a:pPr>
            <a:endParaRPr lang="es-ES" sz="2400" kern="0" dirty="0" smtClean="0">
              <a:solidFill>
                <a:schemeClr val="tx1"/>
              </a:solidFill>
              <a:latin typeface="Helvetica Light" charset="0"/>
              <a:ea typeface="Helvetica Light" charset="0"/>
              <a:cs typeface="Helvetica Light" charset="0"/>
              <a:sym typeface="Helvetica Light" charset="0"/>
            </a:endParaRPr>
          </a:p>
        </p:txBody>
      </p:sp>
      <p:sp>
        <p:nvSpPr>
          <p:cNvPr id="13" name="1 Título"/>
          <p:cNvSpPr>
            <a:spLocks noGrp="1"/>
          </p:cNvSpPr>
          <p:nvPr>
            <p:ph type="title"/>
          </p:nvPr>
        </p:nvSpPr>
        <p:spPr>
          <a:xfrm>
            <a:off x="750543" y="1782841"/>
            <a:ext cx="7860400" cy="1277623"/>
          </a:xfrm>
          <a:prstGeom prst="rect">
            <a:avLst/>
          </a:prstGeom>
        </p:spPr>
        <p:txBody>
          <a:bodyPr lIns="63644" tIns="31821" rIns="63644" bIns="31821" anchor="b"/>
          <a:lstStyle>
            <a:lvl1pPr algn="ctr">
              <a:defRPr sz="4200" b="1">
                <a:latin typeface="Helvetica Light"/>
              </a:defRPr>
            </a:lvl1pPr>
          </a:lstStyle>
          <a:p>
            <a:r>
              <a:rPr lang="eu-ES" dirty="0" smtClean="0"/>
              <a:t>Egin klik titulu maisuaren estiloa aldatzeko</a:t>
            </a:r>
            <a:endParaRPr lang="es-ES" dirty="0"/>
          </a:p>
        </p:txBody>
      </p:sp>
      <p:sp>
        <p:nvSpPr>
          <p:cNvPr id="16" name="Testuaren leku-marka 15"/>
          <p:cNvSpPr>
            <a:spLocks noGrp="1"/>
          </p:cNvSpPr>
          <p:nvPr>
            <p:ph type="body" sz="quarter" idx="10"/>
          </p:nvPr>
        </p:nvSpPr>
        <p:spPr>
          <a:xfrm>
            <a:off x="750544" y="3226737"/>
            <a:ext cx="7860400" cy="718262"/>
          </a:xfrm>
          <a:prstGeom prst="rect">
            <a:avLst/>
          </a:prstGeom>
        </p:spPr>
        <p:txBody>
          <a:bodyPr lIns="63644" tIns="31821" rIns="63644" bIns="31821"/>
          <a:lstStyle>
            <a:lvl1pPr marL="0" indent="0">
              <a:buNone/>
              <a:defRPr/>
            </a:lvl1pPr>
          </a:lstStyle>
          <a:p>
            <a:pPr lvl="0"/>
            <a:r>
              <a:rPr lang="eu-ES" dirty="0" smtClean="0"/>
              <a:t>Egin klik testu maisuaren estiloak aldatzeko</a:t>
            </a:r>
          </a:p>
          <a:p>
            <a:pPr lvl="1"/>
            <a:r>
              <a:rPr lang="eu-ES" dirty="0" smtClean="0"/>
              <a:t>Bigarren maila</a:t>
            </a:r>
          </a:p>
          <a:p>
            <a:pPr lvl="2"/>
            <a:r>
              <a:rPr lang="eu-ES" dirty="0" smtClean="0"/>
              <a:t>Hirugarren maila</a:t>
            </a:r>
          </a:p>
          <a:p>
            <a:pPr lvl="3"/>
            <a:r>
              <a:rPr lang="eu-ES" dirty="0" smtClean="0"/>
              <a:t>Laugarren maila</a:t>
            </a:r>
          </a:p>
          <a:p>
            <a:pPr lvl="4"/>
            <a:r>
              <a:rPr lang="eu-ES" dirty="0" smtClean="0"/>
              <a:t>Bosgarren maila</a:t>
            </a:r>
            <a:endParaRPr lang="es-ES" dirty="0"/>
          </a:p>
        </p:txBody>
      </p:sp>
    </p:spTree>
    <p:extLst>
      <p:ext uri="{BB962C8B-B14F-4D97-AF65-F5344CB8AC3E}">
        <p14:creationId xmlns:p14="http://schemas.microsoft.com/office/powerpoint/2010/main" val="284874599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escudo lateral) / Edukia (alboko armarria)">
    <p:spTree>
      <p:nvGrpSpPr>
        <p:cNvPr id="1" name=""/>
        <p:cNvGrpSpPr/>
        <p:nvPr/>
      </p:nvGrpSpPr>
      <p:grpSpPr>
        <a:xfrm>
          <a:off x="0" y="0"/>
          <a:ext cx="0" cy="0"/>
          <a:chOff x="0" y="0"/>
          <a:chExt cx="0" cy="0"/>
        </a:xfrm>
      </p:grpSpPr>
      <p:sp>
        <p:nvSpPr>
          <p:cNvPr id="2" name="Titulua 1"/>
          <p:cNvSpPr>
            <a:spLocks noGrp="1"/>
          </p:cNvSpPr>
          <p:nvPr>
            <p:ph type="title"/>
          </p:nvPr>
        </p:nvSpPr>
        <p:spPr>
          <a:xfrm>
            <a:off x="468532" y="82565"/>
            <a:ext cx="8424425" cy="669778"/>
          </a:xfrm>
          <a:prstGeom prst="rect">
            <a:avLst/>
          </a:prstGeom>
        </p:spPr>
        <p:txBody>
          <a:bodyPr lIns="63644" tIns="31821" rIns="63644" bIns="31821" anchor="ctr"/>
          <a:lstStyle/>
          <a:p>
            <a:r>
              <a:rPr lang="eu-ES" dirty="0" smtClean="0"/>
              <a:t>Egin klik titulu maisuaren estiloa aldatzeko</a:t>
            </a:r>
            <a:endParaRPr lang="es-ES" dirty="0"/>
          </a:p>
        </p:txBody>
      </p:sp>
      <p:sp>
        <p:nvSpPr>
          <p:cNvPr id="4" name="Testuaren leku-marka 3"/>
          <p:cNvSpPr>
            <a:spLocks noGrp="1"/>
          </p:cNvSpPr>
          <p:nvPr>
            <p:ph type="body" sz="quarter" idx="11"/>
          </p:nvPr>
        </p:nvSpPr>
        <p:spPr>
          <a:xfrm>
            <a:off x="482121" y="943707"/>
            <a:ext cx="8397123" cy="4592498"/>
          </a:xfrm>
          <a:prstGeom prst="rect">
            <a:avLst/>
          </a:prstGeom>
        </p:spPr>
        <p:txBody>
          <a:bodyPr lIns="63644" tIns="31821" rIns="63644" bIns="31821"/>
          <a:lstStyle/>
          <a:p>
            <a:pPr lvl="0"/>
            <a:r>
              <a:rPr lang="eu-ES" dirty="0" smtClean="0"/>
              <a:t>Egin klik testu maisuaren estiloak aldatzeko</a:t>
            </a:r>
          </a:p>
          <a:p>
            <a:pPr lvl="1"/>
            <a:r>
              <a:rPr lang="eu-ES" dirty="0" smtClean="0"/>
              <a:t>Bigarren maila</a:t>
            </a:r>
          </a:p>
          <a:p>
            <a:pPr lvl="2"/>
            <a:r>
              <a:rPr lang="eu-ES" dirty="0" smtClean="0"/>
              <a:t>Hirugarren maila</a:t>
            </a:r>
          </a:p>
          <a:p>
            <a:pPr lvl="3"/>
            <a:r>
              <a:rPr lang="eu-ES" dirty="0" smtClean="0"/>
              <a:t>Laugarren maila</a:t>
            </a:r>
          </a:p>
          <a:p>
            <a:pPr lvl="4"/>
            <a:r>
              <a:rPr lang="eu-ES" dirty="0" smtClean="0"/>
              <a:t>Bosgarren maila</a:t>
            </a:r>
            <a:endParaRPr lang="es-ES" dirty="0"/>
          </a:p>
        </p:txBody>
      </p:sp>
    </p:spTree>
    <p:extLst>
      <p:ext uri="{BB962C8B-B14F-4D97-AF65-F5344CB8AC3E}">
        <p14:creationId xmlns:p14="http://schemas.microsoft.com/office/powerpoint/2010/main" val="792353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radecimientos (escudo central) / Eskerrak (erdiko armarria)">
    <p:spTree>
      <p:nvGrpSpPr>
        <p:cNvPr id="1" name=""/>
        <p:cNvGrpSpPr/>
        <p:nvPr/>
      </p:nvGrpSpPr>
      <p:grpSpPr>
        <a:xfrm>
          <a:off x="0" y="0"/>
          <a:ext cx="0" cy="0"/>
          <a:chOff x="0" y="0"/>
          <a:chExt cx="0" cy="0"/>
        </a:xfrm>
      </p:grpSpPr>
      <p:sp>
        <p:nvSpPr>
          <p:cNvPr id="7" name="AutoShape 3"/>
          <p:cNvSpPr>
            <a:spLocks/>
          </p:cNvSpPr>
          <p:nvPr userDrawn="1"/>
        </p:nvSpPr>
        <p:spPr bwMode="auto">
          <a:xfrm>
            <a:off x="1875733" y="5108291"/>
            <a:ext cx="5604094" cy="1091638"/>
          </a:xfrm>
          <a:prstGeom prst="roundRect">
            <a:avLst>
              <a:gd name="adj" fmla="val 9551"/>
            </a:avLst>
          </a:prstGeom>
          <a:solidFill>
            <a:schemeClr val="bg1"/>
          </a:solidFill>
          <a:ln w="12700">
            <a:noFill/>
            <a:prstDash val="sysDot"/>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a:lstStyle/>
          <a:p>
            <a:pPr>
              <a:defRPr/>
            </a:pPr>
            <a:endParaRPr lang="es-E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62854" y="5435703"/>
            <a:ext cx="3810492" cy="43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stuaren leku-marka 2"/>
          <p:cNvSpPr>
            <a:spLocks noGrp="1"/>
          </p:cNvSpPr>
          <p:nvPr>
            <p:ph type="body" sz="quarter" idx="10"/>
          </p:nvPr>
        </p:nvSpPr>
        <p:spPr>
          <a:xfrm>
            <a:off x="533669" y="2044040"/>
            <a:ext cx="8294151" cy="1196048"/>
          </a:xfrm>
          <a:prstGeom prst="rect">
            <a:avLst/>
          </a:prstGeom>
        </p:spPr>
        <p:txBody>
          <a:bodyPr lIns="63644" tIns="31821" rIns="63644" bIns="31821" anchor="ctr"/>
          <a:lstStyle>
            <a:lvl1pPr marL="0" indent="0" algn="ctr">
              <a:buNone/>
              <a:defRPr sz="3000" b="1">
                <a:latin typeface="Helvetica Light"/>
              </a:defRPr>
            </a:lvl1pPr>
          </a:lstStyle>
          <a:p>
            <a:pPr lvl="0"/>
            <a:r>
              <a:rPr lang="eu-ES" dirty="0" smtClean="0"/>
              <a:t>Egin klik testu maisuaren estiloak aldatzeko</a:t>
            </a:r>
          </a:p>
        </p:txBody>
      </p:sp>
    </p:spTree>
    <p:extLst>
      <p:ext uri="{BB962C8B-B14F-4D97-AF65-F5344CB8AC3E}">
        <p14:creationId xmlns:p14="http://schemas.microsoft.com/office/powerpoint/2010/main" val="29999730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alphaModFix amt="32000"/>
            <a:lum/>
          </a:blip>
          <a:srcRect/>
          <a:stretch>
            <a:fillRect l="-25000" t="-20000" r="10000" b="-6000"/>
          </a:stretch>
        </a:blipFill>
        <a:effectLst/>
      </p:bgPr>
    </p:bg>
    <p:spTree>
      <p:nvGrpSpPr>
        <p:cNvPr id="1" name=""/>
        <p:cNvGrpSpPr/>
        <p:nvPr/>
      </p:nvGrpSpPr>
      <p:grpSpPr>
        <a:xfrm>
          <a:off x="0" y="0"/>
          <a:ext cx="0" cy="0"/>
          <a:chOff x="0" y="0"/>
          <a:chExt cx="0" cy="0"/>
        </a:xfrm>
      </p:grpSpPr>
      <p:sp>
        <p:nvSpPr>
          <p:cNvPr id="2" name="Diapositibaren zenbakiaren leku-marka 1"/>
          <p:cNvSpPr>
            <a:spLocks noGrp="1"/>
          </p:cNvSpPr>
          <p:nvPr>
            <p:ph type="sldNum" sz="quarter" idx="4"/>
          </p:nvPr>
        </p:nvSpPr>
        <p:spPr>
          <a:xfrm>
            <a:off x="6708775" y="6005513"/>
            <a:ext cx="2184400" cy="346075"/>
          </a:xfrm>
          <a:prstGeom prst="rect">
            <a:avLst/>
          </a:prstGeom>
        </p:spPr>
        <p:txBody>
          <a:bodyPr vert="horz" lIns="91440" tIns="45720" rIns="91440" bIns="45720" rtlCol="0" anchor="ctr"/>
          <a:lstStyle>
            <a:lvl1pPr algn="r">
              <a:defRPr sz="1200">
                <a:solidFill>
                  <a:schemeClr val="tx1">
                    <a:tint val="75000"/>
                  </a:schemeClr>
                </a:solidFill>
              </a:defRPr>
            </a:lvl1pPr>
          </a:lstStyle>
          <a:p>
            <a:fld id="{C2F470CE-B02A-4B70-BBF1-611D498C2E5E}" type="slidenum">
              <a:rPr lang="eu-ES" smtClean="0"/>
              <a:pPr/>
              <a:t>‹Nº›</a:t>
            </a:fld>
            <a:endParaRPr lang="eu-ES"/>
          </a:p>
        </p:txBody>
      </p:sp>
    </p:spTree>
  </p:cSld>
  <p:clrMap bg1="lt1" tx1="dk1" bg2="lt2" tx2="dk2" accent1="accent1" accent2="accent2" accent3="accent3" accent4="accent4" accent5="accent5" accent6="accent6" hlink="hlink" folHlink="folHlink"/>
  <p:sldLayoutIdLst>
    <p:sldLayoutId id="2147483650" r:id="rId1"/>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5600">
          <a:solidFill>
            <a:schemeClr val="tx1"/>
          </a:solidFill>
          <a:latin typeface="+mj-lt"/>
          <a:ea typeface="+mj-ea"/>
          <a:cs typeface="+mj-cs"/>
          <a:sym typeface="Gill Sans" charset="0"/>
        </a:defRPr>
      </a:lvl1pPr>
      <a:lvl2pPr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318218"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636435"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954652"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272869"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238663" indent="-238663" algn="ctr" rtl="0" eaLnBrk="1" fontAlgn="base" hangingPunct="1">
        <a:spcBef>
          <a:spcPct val="0"/>
        </a:spcBef>
        <a:spcAft>
          <a:spcPct val="0"/>
        </a:spcAft>
        <a:buChar char="•"/>
        <a:defRPr sz="2400">
          <a:solidFill>
            <a:schemeClr val="tx1"/>
          </a:solidFill>
          <a:latin typeface="+mn-lt"/>
          <a:ea typeface="+mn-ea"/>
          <a:cs typeface="+mn-cs"/>
          <a:sym typeface="Gill Sans" charset="0"/>
        </a:defRPr>
      </a:lvl1pPr>
      <a:lvl2pPr marL="517103" indent="-198885" algn="ctr" rtl="0" eaLnBrk="1" fontAlgn="base" hangingPunct="1">
        <a:spcBef>
          <a:spcPct val="0"/>
        </a:spcBef>
        <a:spcAft>
          <a:spcPct val="0"/>
        </a:spcAft>
        <a:buChar char="–"/>
        <a:defRPr sz="2400">
          <a:solidFill>
            <a:schemeClr val="tx1"/>
          </a:solidFill>
          <a:latin typeface="+mn-lt"/>
          <a:ea typeface="+mn-ea"/>
          <a:cs typeface="+mn-cs"/>
          <a:sym typeface="Gill Sans" charset="0"/>
        </a:defRPr>
      </a:lvl2pPr>
      <a:lvl3pPr marL="795543" indent="-159109" algn="ctr" rtl="0" eaLnBrk="1" fontAlgn="base" hangingPunct="1">
        <a:spcBef>
          <a:spcPct val="0"/>
        </a:spcBef>
        <a:spcAft>
          <a:spcPct val="0"/>
        </a:spcAft>
        <a:buChar char="•"/>
        <a:defRPr sz="2400">
          <a:solidFill>
            <a:schemeClr val="tx1"/>
          </a:solidFill>
          <a:latin typeface="+mn-lt"/>
          <a:ea typeface="+mn-ea"/>
          <a:cs typeface="+mn-cs"/>
          <a:sym typeface="Gill Sans" charset="0"/>
        </a:defRPr>
      </a:lvl3pPr>
      <a:lvl4pPr marL="1113760" indent="-159109" algn="ctr" rtl="0" eaLnBrk="1" fontAlgn="base" hangingPunct="1">
        <a:spcBef>
          <a:spcPct val="0"/>
        </a:spcBef>
        <a:spcAft>
          <a:spcPct val="0"/>
        </a:spcAft>
        <a:buChar char="–"/>
        <a:defRPr sz="2400">
          <a:solidFill>
            <a:schemeClr val="tx1"/>
          </a:solidFill>
          <a:latin typeface="+mn-lt"/>
          <a:ea typeface="+mn-ea"/>
          <a:cs typeface="+mn-cs"/>
          <a:sym typeface="Gill Sans" charset="0"/>
        </a:defRPr>
      </a:lvl4pPr>
      <a:lvl5pPr marL="1431978" indent="-159109" algn="ctr" rtl="0" eaLnBrk="1" fontAlgn="base" hangingPunct="1">
        <a:spcBef>
          <a:spcPct val="0"/>
        </a:spcBef>
        <a:spcAft>
          <a:spcPct val="0"/>
        </a:spcAft>
        <a:buChar char="»"/>
        <a:defRPr sz="2400">
          <a:solidFill>
            <a:schemeClr val="tx1"/>
          </a:solidFill>
          <a:latin typeface="+mn-lt"/>
          <a:ea typeface="+mn-ea"/>
          <a:cs typeface="+mn-cs"/>
          <a:sym typeface="Gill Sans" charset="0"/>
        </a:defRPr>
      </a:lvl5pPr>
      <a:lvl6pPr marL="318218" algn="ctr" rtl="0" eaLnBrk="1" fontAlgn="base" hangingPunct="1">
        <a:spcBef>
          <a:spcPct val="0"/>
        </a:spcBef>
        <a:spcAft>
          <a:spcPct val="0"/>
        </a:spcAft>
        <a:defRPr sz="2400">
          <a:solidFill>
            <a:schemeClr val="tx1"/>
          </a:solidFill>
          <a:latin typeface="+mn-lt"/>
          <a:ea typeface="+mn-ea"/>
          <a:cs typeface="+mn-cs"/>
          <a:sym typeface="Gill Sans" charset="0"/>
        </a:defRPr>
      </a:lvl6pPr>
      <a:lvl7pPr marL="636435" algn="ctr" rtl="0" eaLnBrk="1" fontAlgn="base" hangingPunct="1">
        <a:spcBef>
          <a:spcPct val="0"/>
        </a:spcBef>
        <a:spcAft>
          <a:spcPct val="0"/>
        </a:spcAft>
        <a:defRPr sz="2400">
          <a:solidFill>
            <a:schemeClr val="tx1"/>
          </a:solidFill>
          <a:latin typeface="+mn-lt"/>
          <a:ea typeface="+mn-ea"/>
          <a:cs typeface="+mn-cs"/>
          <a:sym typeface="Gill Sans" charset="0"/>
        </a:defRPr>
      </a:lvl7pPr>
      <a:lvl8pPr marL="954652" algn="ctr" rtl="0" eaLnBrk="1" fontAlgn="base" hangingPunct="1">
        <a:spcBef>
          <a:spcPct val="0"/>
        </a:spcBef>
        <a:spcAft>
          <a:spcPct val="0"/>
        </a:spcAft>
        <a:defRPr sz="2400">
          <a:solidFill>
            <a:schemeClr val="tx1"/>
          </a:solidFill>
          <a:latin typeface="+mn-lt"/>
          <a:ea typeface="+mn-ea"/>
          <a:cs typeface="+mn-cs"/>
          <a:sym typeface="Gill Sans" charset="0"/>
        </a:defRPr>
      </a:lvl8pPr>
      <a:lvl9pPr marL="1272869" algn="ctr" rtl="0" eaLnBrk="1" fontAlgn="base" hangingPunct="1">
        <a:spcBef>
          <a:spcPct val="0"/>
        </a:spcBef>
        <a:spcAft>
          <a:spcPct val="0"/>
        </a:spcAft>
        <a:defRPr sz="2400">
          <a:solidFill>
            <a:schemeClr val="tx1"/>
          </a:solidFill>
          <a:latin typeface="+mn-lt"/>
          <a:ea typeface="+mn-ea"/>
          <a:cs typeface="+mn-cs"/>
          <a:sym typeface="Gill Sans" charset="0"/>
        </a:defRPr>
      </a:lvl9pPr>
    </p:bodyStyle>
    <p:otherStyle>
      <a:defPPr>
        <a:defRPr lang="es-ES"/>
      </a:defPPr>
      <a:lvl1pPr marL="0" algn="l" defTabSz="636435" rtl="0" eaLnBrk="1" latinLnBrk="0" hangingPunct="1">
        <a:defRPr sz="1200" kern="1200">
          <a:solidFill>
            <a:schemeClr val="tx1"/>
          </a:solidFill>
          <a:latin typeface="+mn-lt"/>
          <a:ea typeface="+mn-ea"/>
          <a:cs typeface="+mn-cs"/>
        </a:defRPr>
      </a:lvl1pPr>
      <a:lvl2pPr marL="318218" algn="l" defTabSz="636435" rtl="0" eaLnBrk="1" latinLnBrk="0" hangingPunct="1">
        <a:defRPr sz="1200" kern="1200">
          <a:solidFill>
            <a:schemeClr val="tx1"/>
          </a:solidFill>
          <a:latin typeface="+mn-lt"/>
          <a:ea typeface="+mn-ea"/>
          <a:cs typeface="+mn-cs"/>
        </a:defRPr>
      </a:lvl2pPr>
      <a:lvl3pPr marL="636435" algn="l" defTabSz="636435" rtl="0" eaLnBrk="1" latinLnBrk="0" hangingPunct="1">
        <a:defRPr sz="1200" kern="1200">
          <a:solidFill>
            <a:schemeClr val="tx1"/>
          </a:solidFill>
          <a:latin typeface="+mn-lt"/>
          <a:ea typeface="+mn-ea"/>
          <a:cs typeface="+mn-cs"/>
        </a:defRPr>
      </a:lvl3pPr>
      <a:lvl4pPr marL="954652" algn="l" defTabSz="636435" rtl="0" eaLnBrk="1" latinLnBrk="0" hangingPunct="1">
        <a:defRPr sz="1200" kern="1200">
          <a:solidFill>
            <a:schemeClr val="tx1"/>
          </a:solidFill>
          <a:latin typeface="+mn-lt"/>
          <a:ea typeface="+mn-ea"/>
          <a:cs typeface="+mn-cs"/>
        </a:defRPr>
      </a:lvl4pPr>
      <a:lvl5pPr marL="1272869" algn="l" defTabSz="636435" rtl="0" eaLnBrk="1" latinLnBrk="0" hangingPunct="1">
        <a:defRPr sz="1200" kern="1200">
          <a:solidFill>
            <a:schemeClr val="tx1"/>
          </a:solidFill>
          <a:latin typeface="+mn-lt"/>
          <a:ea typeface="+mn-ea"/>
          <a:cs typeface="+mn-cs"/>
        </a:defRPr>
      </a:lvl5pPr>
      <a:lvl6pPr marL="1591087" algn="l" defTabSz="636435" rtl="0" eaLnBrk="1" latinLnBrk="0" hangingPunct="1">
        <a:defRPr sz="1200" kern="1200">
          <a:solidFill>
            <a:schemeClr val="tx1"/>
          </a:solidFill>
          <a:latin typeface="+mn-lt"/>
          <a:ea typeface="+mn-ea"/>
          <a:cs typeface="+mn-cs"/>
        </a:defRPr>
      </a:lvl6pPr>
      <a:lvl7pPr marL="1909304" algn="l" defTabSz="636435" rtl="0" eaLnBrk="1" latinLnBrk="0" hangingPunct="1">
        <a:defRPr sz="1200" kern="1200">
          <a:solidFill>
            <a:schemeClr val="tx1"/>
          </a:solidFill>
          <a:latin typeface="+mn-lt"/>
          <a:ea typeface="+mn-ea"/>
          <a:cs typeface="+mn-cs"/>
        </a:defRPr>
      </a:lvl7pPr>
      <a:lvl8pPr marL="2227521" algn="l" defTabSz="636435" rtl="0" eaLnBrk="1" latinLnBrk="0" hangingPunct="1">
        <a:defRPr sz="1200" kern="1200">
          <a:solidFill>
            <a:schemeClr val="tx1"/>
          </a:solidFill>
          <a:latin typeface="+mn-lt"/>
          <a:ea typeface="+mn-ea"/>
          <a:cs typeface="+mn-cs"/>
        </a:defRPr>
      </a:lvl8pPr>
      <a:lvl9pPr marL="2545738" algn="l" defTabSz="636435"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14 Imagen" descr="02.jpg"/>
          <p:cNvPicPr>
            <a:picLocks noChangeAspect="1"/>
          </p:cNvPicPr>
          <p:nvPr/>
        </p:nvPicPr>
        <p:blipFill>
          <a:blip r:embed="rId3" cstate="print">
            <a:extLst>
              <a:ext uri="{28A0092B-C50C-407E-A947-70E740481C1C}">
                <a14:useLocalDpi xmlns:a14="http://schemas.microsoft.com/office/drawing/2010/main" val="0"/>
              </a:ext>
            </a:extLst>
          </a:blip>
          <a:srcRect l="12029"/>
          <a:stretch>
            <a:fillRect/>
          </a:stretch>
        </p:blipFill>
        <p:spPr bwMode="auto">
          <a:xfrm>
            <a:off x="1" y="819514"/>
            <a:ext cx="1495873" cy="497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0 Rectángulo"/>
          <p:cNvSpPr/>
          <p:nvPr/>
        </p:nvSpPr>
        <p:spPr bwMode="auto">
          <a:xfrm>
            <a:off x="0" y="0"/>
            <a:ext cx="9361488" cy="819514"/>
          </a:xfrm>
          <a:prstGeom prst="rect">
            <a:avLst/>
          </a:prstGeom>
          <a:solidFill>
            <a:schemeClr val="bg1"/>
          </a:solidFill>
          <a:ln w="25400" cap="flat" cmpd="sng" algn="ctr">
            <a:noFill/>
            <a:prstDash val="dash"/>
            <a:round/>
            <a:headEnd type="none" w="med" len="med"/>
            <a:tailEnd type="none" w="med" len="med"/>
          </a:ln>
          <a:effectLst>
            <a:outerShdw blurRad="76200" dir="13500000" sy="23000" kx="1200000" algn="br" rotWithShape="0">
              <a:prstClr val="black">
                <a:alpha val="20000"/>
              </a:prstClr>
            </a:outerShdw>
          </a:effectLst>
          <a:extLst/>
        </p:spPr>
        <p:txBody>
          <a:bodyPr lIns="63644" tIns="31821" rIns="63644" bIns="31821"/>
          <a:lstStyle/>
          <a:p>
            <a:pPr>
              <a:defRPr/>
            </a:pPr>
            <a:endParaRPr lang="es-ES"/>
          </a:p>
        </p:txBody>
      </p:sp>
      <p:sp>
        <p:nvSpPr>
          <p:cNvPr id="9" name="AutoShape 3"/>
          <p:cNvSpPr>
            <a:spLocks/>
          </p:cNvSpPr>
          <p:nvPr/>
        </p:nvSpPr>
        <p:spPr bwMode="auto">
          <a:xfrm>
            <a:off x="463961" y="5664880"/>
            <a:ext cx="8382144" cy="565328"/>
          </a:xfrm>
          <a:prstGeom prst="roundRect">
            <a:avLst>
              <a:gd name="adj" fmla="val 9551"/>
            </a:avLst>
          </a:prstGeom>
          <a:solidFill>
            <a:schemeClr val="bg1"/>
          </a:solidFill>
          <a:ln w="12700">
            <a:solidFill>
              <a:schemeClr val="accent1">
                <a:lumMod val="50000"/>
              </a:schemeClr>
            </a:solidFill>
            <a:prstDash val="solid"/>
            <a:miter lim="800000"/>
            <a:headEnd/>
            <a:tailEnd/>
          </a:ln>
          <a:effectLst>
            <a:reflection blurRad="6350" stA="50000" endA="300" endPos="38500" dist="50800" dir="5400000" sy="-100000" algn="bl" rotWithShape="0"/>
          </a:effectLst>
        </p:spPr>
        <p:txBody>
          <a:bodyPr lIns="0" tIns="0" rIns="0" bIns="0"/>
          <a:lstStyle/>
          <a:p>
            <a:pPr>
              <a:defRPr/>
            </a:pPr>
            <a:endParaRPr lang="es-ES"/>
          </a:p>
        </p:txBody>
      </p:sp>
      <p:sp>
        <p:nvSpPr>
          <p:cNvPr id="3" name="Diapositibaren zenbakiaren leku-marka 2"/>
          <p:cNvSpPr>
            <a:spLocks noGrp="1"/>
          </p:cNvSpPr>
          <p:nvPr>
            <p:ph type="sldNum" sz="quarter" idx="4"/>
          </p:nvPr>
        </p:nvSpPr>
        <p:spPr>
          <a:xfrm>
            <a:off x="463961" y="5885199"/>
            <a:ext cx="2008642" cy="345009"/>
          </a:xfrm>
          <a:prstGeom prst="rect">
            <a:avLst/>
          </a:prstGeom>
        </p:spPr>
        <p:txBody>
          <a:bodyPr vert="horz" lIns="86402" tIns="43201" rIns="86402" bIns="43201" rtlCol="0" anchor="ctr"/>
          <a:lstStyle>
            <a:lvl1pPr algn="l">
              <a:defRPr sz="1100">
                <a:solidFill>
                  <a:schemeClr val="tx1">
                    <a:tint val="75000"/>
                  </a:schemeClr>
                </a:solidFill>
              </a:defRPr>
            </a:lvl1pPr>
          </a:lstStyle>
          <a:p>
            <a:fld id="{ABD20D72-48AF-4BAE-8DD1-9DA2D72C90F2}" type="slidenum">
              <a:rPr lang="eu-ES" smtClean="0"/>
              <a:pPr/>
              <a:t>‹Nº›</a:t>
            </a:fld>
            <a:endParaRPr lang="eu-ES"/>
          </a:p>
        </p:txBody>
      </p:sp>
      <p:pic>
        <p:nvPicPr>
          <p:cNvPr id="4" name="3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17925" y="5767094"/>
            <a:ext cx="2447551" cy="463114"/>
          </a:xfrm>
          <a:prstGeom prst="rect">
            <a:avLst/>
          </a:prstGeom>
        </p:spPr>
      </p:pic>
    </p:spTree>
    <p:extLst>
      <p:ext uri="{BB962C8B-B14F-4D97-AF65-F5344CB8AC3E}">
        <p14:creationId xmlns:p14="http://schemas.microsoft.com/office/powerpoint/2010/main" val="3583006322"/>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ftr="0" dt="0"/>
  <p:txStyles>
    <p:titleStyle>
      <a:lvl1pPr algn="l" defTabSz="636435" rtl="0" eaLnBrk="1" latinLnBrk="0" hangingPunct="1">
        <a:spcBef>
          <a:spcPct val="0"/>
        </a:spcBef>
        <a:buNone/>
        <a:defRPr sz="2600" kern="1200">
          <a:solidFill>
            <a:schemeClr val="tx1"/>
          </a:solidFill>
          <a:latin typeface="Helvetica Light"/>
          <a:ea typeface="+mj-ea"/>
          <a:cs typeface="+mj-cs"/>
        </a:defRPr>
      </a:lvl1pPr>
    </p:titleStyle>
    <p:bodyStyle>
      <a:lvl1pPr marL="238663" indent="-238663" algn="l" defTabSz="636435" rtl="0" eaLnBrk="1" latinLnBrk="0" hangingPunct="1">
        <a:spcBef>
          <a:spcPct val="20000"/>
        </a:spcBef>
        <a:buFont typeface="Arial" panose="020B0604020202020204" pitchFamily="34" charset="0"/>
        <a:buChar char="•"/>
        <a:defRPr sz="2000" kern="1200">
          <a:solidFill>
            <a:schemeClr val="tx1"/>
          </a:solidFill>
          <a:latin typeface="Helvetica Light"/>
          <a:ea typeface="+mn-ea"/>
          <a:cs typeface="+mn-cs"/>
        </a:defRPr>
      </a:lvl1pPr>
      <a:lvl2pPr marL="517103" indent="-198885" algn="l" defTabSz="636435" rtl="0" eaLnBrk="1" latinLnBrk="0" hangingPunct="1">
        <a:spcBef>
          <a:spcPct val="20000"/>
        </a:spcBef>
        <a:buFont typeface="Arial" panose="020B0604020202020204" pitchFamily="34" charset="0"/>
        <a:buChar char="–"/>
        <a:defRPr sz="1700" kern="1200">
          <a:solidFill>
            <a:schemeClr val="tx1"/>
          </a:solidFill>
          <a:latin typeface="Helvetica Light"/>
          <a:ea typeface="+mn-ea"/>
          <a:cs typeface="+mn-cs"/>
        </a:defRPr>
      </a:lvl2pPr>
      <a:lvl3pPr marL="795543" indent="-159109" algn="l" defTabSz="636435" rtl="0" eaLnBrk="1" latinLnBrk="0" hangingPunct="1">
        <a:spcBef>
          <a:spcPct val="20000"/>
        </a:spcBef>
        <a:buFont typeface="Arial" panose="020B0604020202020204" pitchFamily="34" charset="0"/>
        <a:buChar char="•"/>
        <a:defRPr sz="1400" kern="1200">
          <a:solidFill>
            <a:schemeClr val="tx1"/>
          </a:solidFill>
          <a:latin typeface="Helvetica Light"/>
          <a:ea typeface="+mn-ea"/>
          <a:cs typeface="+mn-cs"/>
        </a:defRPr>
      </a:lvl3pPr>
      <a:lvl4pPr marL="1113760" indent="-159109" algn="l" defTabSz="636435" rtl="0" eaLnBrk="1" latinLnBrk="0" hangingPunct="1">
        <a:spcBef>
          <a:spcPct val="20000"/>
        </a:spcBef>
        <a:buFont typeface="Arial" panose="020B0604020202020204" pitchFamily="34" charset="0"/>
        <a:buChar char="–"/>
        <a:defRPr sz="1200" kern="1200">
          <a:solidFill>
            <a:schemeClr val="tx1"/>
          </a:solidFill>
          <a:latin typeface="Helvetica Light"/>
          <a:ea typeface="+mn-ea"/>
          <a:cs typeface="+mn-cs"/>
        </a:defRPr>
      </a:lvl4pPr>
      <a:lvl5pPr marL="1431978" indent="-159109" algn="l" defTabSz="636435" rtl="0" eaLnBrk="1" latinLnBrk="0" hangingPunct="1">
        <a:spcBef>
          <a:spcPct val="20000"/>
        </a:spcBef>
        <a:buFont typeface="Arial" panose="020B0604020202020204" pitchFamily="34" charset="0"/>
        <a:buChar char="»"/>
        <a:defRPr sz="1200" kern="1200">
          <a:solidFill>
            <a:schemeClr val="tx1"/>
          </a:solidFill>
          <a:latin typeface="Helvetica Light"/>
          <a:ea typeface="+mn-ea"/>
          <a:cs typeface="+mn-cs"/>
        </a:defRPr>
      </a:lvl5pPr>
      <a:lvl6pPr marL="1750195"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68413"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86629"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04847"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s-ES"/>
      </a:defPPr>
      <a:lvl1pPr marL="0" algn="l" defTabSz="636435" rtl="0" eaLnBrk="1" latinLnBrk="0" hangingPunct="1">
        <a:defRPr sz="1200" kern="1200">
          <a:solidFill>
            <a:schemeClr val="tx1"/>
          </a:solidFill>
          <a:latin typeface="+mn-lt"/>
          <a:ea typeface="+mn-ea"/>
          <a:cs typeface="+mn-cs"/>
        </a:defRPr>
      </a:lvl1pPr>
      <a:lvl2pPr marL="318218" algn="l" defTabSz="636435" rtl="0" eaLnBrk="1" latinLnBrk="0" hangingPunct="1">
        <a:defRPr sz="1200" kern="1200">
          <a:solidFill>
            <a:schemeClr val="tx1"/>
          </a:solidFill>
          <a:latin typeface="+mn-lt"/>
          <a:ea typeface="+mn-ea"/>
          <a:cs typeface="+mn-cs"/>
        </a:defRPr>
      </a:lvl2pPr>
      <a:lvl3pPr marL="636435" algn="l" defTabSz="636435" rtl="0" eaLnBrk="1" latinLnBrk="0" hangingPunct="1">
        <a:defRPr sz="1200" kern="1200">
          <a:solidFill>
            <a:schemeClr val="tx1"/>
          </a:solidFill>
          <a:latin typeface="+mn-lt"/>
          <a:ea typeface="+mn-ea"/>
          <a:cs typeface="+mn-cs"/>
        </a:defRPr>
      </a:lvl3pPr>
      <a:lvl4pPr marL="954652" algn="l" defTabSz="636435" rtl="0" eaLnBrk="1" latinLnBrk="0" hangingPunct="1">
        <a:defRPr sz="1200" kern="1200">
          <a:solidFill>
            <a:schemeClr val="tx1"/>
          </a:solidFill>
          <a:latin typeface="+mn-lt"/>
          <a:ea typeface="+mn-ea"/>
          <a:cs typeface="+mn-cs"/>
        </a:defRPr>
      </a:lvl4pPr>
      <a:lvl5pPr marL="1272869" algn="l" defTabSz="636435" rtl="0" eaLnBrk="1" latinLnBrk="0" hangingPunct="1">
        <a:defRPr sz="1200" kern="1200">
          <a:solidFill>
            <a:schemeClr val="tx1"/>
          </a:solidFill>
          <a:latin typeface="+mn-lt"/>
          <a:ea typeface="+mn-ea"/>
          <a:cs typeface="+mn-cs"/>
        </a:defRPr>
      </a:lvl5pPr>
      <a:lvl6pPr marL="1591087" algn="l" defTabSz="636435" rtl="0" eaLnBrk="1" latinLnBrk="0" hangingPunct="1">
        <a:defRPr sz="1200" kern="1200">
          <a:solidFill>
            <a:schemeClr val="tx1"/>
          </a:solidFill>
          <a:latin typeface="+mn-lt"/>
          <a:ea typeface="+mn-ea"/>
          <a:cs typeface="+mn-cs"/>
        </a:defRPr>
      </a:lvl6pPr>
      <a:lvl7pPr marL="1909304" algn="l" defTabSz="636435" rtl="0" eaLnBrk="1" latinLnBrk="0" hangingPunct="1">
        <a:defRPr sz="1200" kern="1200">
          <a:solidFill>
            <a:schemeClr val="tx1"/>
          </a:solidFill>
          <a:latin typeface="+mn-lt"/>
          <a:ea typeface="+mn-ea"/>
          <a:cs typeface="+mn-cs"/>
        </a:defRPr>
      </a:lvl7pPr>
      <a:lvl8pPr marL="2227521" algn="l" defTabSz="636435" rtl="0" eaLnBrk="1" latinLnBrk="0" hangingPunct="1">
        <a:defRPr sz="1200" kern="1200">
          <a:solidFill>
            <a:schemeClr val="tx1"/>
          </a:solidFill>
          <a:latin typeface="+mn-lt"/>
          <a:ea typeface="+mn-ea"/>
          <a:cs typeface="+mn-cs"/>
        </a:defRPr>
      </a:lvl8pPr>
      <a:lvl9pPr marL="2545738" algn="l" defTabSz="636435"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alphaModFix amt="32000"/>
            <a:lum/>
          </a:blip>
          <a:srcRect/>
          <a:stretch>
            <a:fillRect l="-25000" t="-20000" r="10000" b="-6000"/>
          </a:stretch>
        </a:blipFill>
        <a:effectLst/>
      </p:bgPr>
    </p:bg>
    <p:spTree>
      <p:nvGrpSpPr>
        <p:cNvPr id="1" name=""/>
        <p:cNvGrpSpPr/>
        <p:nvPr/>
      </p:nvGrpSpPr>
      <p:grpSpPr>
        <a:xfrm>
          <a:off x="0" y="0"/>
          <a:ext cx="0" cy="0"/>
          <a:chOff x="0" y="0"/>
          <a:chExt cx="0" cy="0"/>
        </a:xfrm>
      </p:grpSpPr>
      <p:sp>
        <p:nvSpPr>
          <p:cNvPr id="2" name="Diapositibaren zenbakiaren leku-marka 1"/>
          <p:cNvSpPr>
            <a:spLocks noGrp="1"/>
          </p:cNvSpPr>
          <p:nvPr>
            <p:ph type="sldNum" sz="quarter" idx="4"/>
          </p:nvPr>
        </p:nvSpPr>
        <p:spPr>
          <a:xfrm>
            <a:off x="6708775" y="6005513"/>
            <a:ext cx="2184400" cy="346075"/>
          </a:xfrm>
          <a:prstGeom prst="rect">
            <a:avLst/>
          </a:prstGeom>
        </p:spPr>
        <p:txBody>
          <a:bodyPr vert="horz" lIns="91440" tIns="45720" rIns="91440" bIns="45720" rtlCol="0" anchor="ctr"/>
          <a:lstStyle>
            <a:lvl1pPr algn="r">
              <a:defRPr sz="1200">
                <a:solidFill>
                  <a:schemeClr val="tx1">
                    <a:tint val="75000"/>
                  </a:schemeClr>
                </a:solidFill>
              </a:defRPr>
            </a:lvl1pPr>
          </a:lstStyle>
          <a:p>
            <a:fld id="{874AA27B-2191-4700-9B59-3421F7FD4787}" type="slidenum">
              <a:rPr lang="eu-ES" smtClean="0"/>
              <a:pPr/>
              <a:t>‹Nº›</a:t>
            </a:fld>
            <a:endParaRPr lang="eu-ES"/>
          </a:p>
        </p:txBody>
      </p:sp>
    </p:spTree>
    <p:extLst>
      <p:ext uri="{BB962C8B-B14F-4D97-AF65-F5344CB8AC3E}">
        <p14:creationId xmlns:p14="http://schemas.microsoft.com/office/powerpoint/2010/main" val="1970329203"/>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ftr="0" dt="0"/>
  <p:txStyles>
    <p:titleStyle>
      <a:lvl1pPr algn="ctr" defTabSz="636435" rtl="0" eaLnBrk="1" latinLnBrk="0" hangingPunct="1">
        <a:spcBef>
          <a:spcPct val="0"/>
        </a:spcBef>
        <a:buNone/>
        <a:defRPr sz="3000" kern="1200">
          <a:solidFill>
            <a:schemeClr val="tx1"/>
          </a:solidFill>
          <a:latin typeface="+mj-lt"/>
          <a:ea typeface="+mj-ea"/>
          <a:cs typeface="+mj-cs"/>
        </a:defRPr>
      </a:lvl1pPr>
    </p:titleStyle>
    <p:bodyStyle>
      <a:lvl1pPr marL="238663" indent="-238663" algn="l" defTabSz="63643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1pPr>
      <a:lvl2pPr marL="517103" indent="-198885" algn="l" defTabSz="6364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795543" indent="-159109" algn="l" defTabSz="63643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13760"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31978"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50195"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68413"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86629"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04847"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s-ES"/>
      </a:defPPr>
      <a:lvl1pPr marL="0" algn="l" defTabSz="636435" rtl="0" eaLnBrk="1" latinLnBrk="0" hangingPunct="1">
        <a:defRPr sz="1200" kern="1200">
          <a:solidFill>
            <a:schemeClr val="tx1"/>
          </a:solidFill>
          <a:latin typeface="+mn-lt"/>
          <a:ea typeface="+mn-ea"/>
          <a:cs typeface="+mn-cs"/>
        </a:defRPr>
      </a:lvl1pPr>
      <a:lvl2pPr marL="318218" algn="l" defTabSz="636435" rtl="0" eaLnBrk="1" latinLnBrk="0" hangingPunct="1">
        <a:defRPr sz="1200" kern="1200">
          <a:solidFill>
            <a:schemeClr val="tx1"/>
          </a:solidFill>
          <a:latin typeface="+mn-lt"/>
          <a:ea typeface="+mn-ea"/>
          <a:cs typeface="+mn-cs"/>
        </a:defRPr>
      </a:lvl2pPr>
      <a:lvl3pPr marL="636435" algn="l" defTabSz="636435" rtl="0" eaLnBrk="1" latinLnBrk="0" hangingPunct="1">
        <a:defRPr sz="1200" kern="1200">
          <a:solidFill>
            <a:schemeClr val="tx1"/>
          </a:solidFill>
          <a:latin typeface="+mn-lt"/>
          <a:ea typeface="+mn-ea"/>
          <a:cs typeface="+mn-cs"/>
        </a:defRPr>
      </a:lvl3pPr>
      <a:lvl4pPr marL="954652" algn="l" defTabSz="636435" rtl="0" eaLnBrk="1" latinLnBrk="0" hangingPunct="1">
        <a:defRPr sz="1200" kern="1200">
          <a:solidFill>
            <a:schemeClr val="tx1"/>
          </a:solidFill>
          <a:latin typeface="+mn-lt"/>
          <a:ea typeface="+mn-ea"/>
          <a:cs typeface="+mn-cs"/>
        </a:defRPr>
      </a:lvl4pPr>
      <a:lvl5pPr marL="1272869" algn="l" defTabSz="636435" rtl="0" eaLnBrk="1" latinLnBrk="0" hangingPunct="1">
        <a:defRPr sz="1200" kern="1200">
          <a:solidFill>
            <a:schemeClr val="tx1"/>
          </a:solidFill>
          <a:latin typeface="+mn-lt"/>
          <a:ea typeface="+mn-ea"/>
          <a:cs typeface="+mn-cs"/>
        </a:defRPr>
      </a:lvl5pPr>
      <a:lvl6pPr marL="1591087" algn="l" defTabSz="636435" rtl="0" eaLnBrk="1" latinLnBrk="0" hangingPunct="1">
        <a:defRPr sz="1200" kern="1200">
          <a:solidFill>
            <a:schemeClr val="tx1"/>
          </a:solidFill>
          <a:latin typeface="+mn-lt"/>
          <a:ea typeface="+mn-ea"/>
          <a:cs typeface="+mn-cs"/>
        </a:defRPr>
      </a:lvl6pPr>
      <a:lvl7pPr marL="1909304" algn="l" defTabSz="636435" rtl="0" eaLnBrk="1" latinLnBrk="0" hangingPunct="1">
        <a:defRPr sz="1200" kern="1200">
          <a:solidFill>
            <a:schemeClr val="tx1"/>
          </a:solidFill>
          <a:latin typeface="+mn-lt"/>
          <a:ea typeface="+mn-ea"/>
          <a:cs typeface="+mn-cs"/>
        </a:defRPr>
      </a:lvl7pPr>
      <a:lvl8pPr marL="2227521" algn="l" defTabSz="636435" rtl="0" eaLnBrk="1" latinLnBrk="0" hangingPunct="1">
        <a:defRPr sz="1200" kern="1200">
          <a:solidFill>
            <a:schemeClr val="tx1"/>
          </a:solidFill>
          <a:latin typeface="+mn-lt"/>
          <a:ea typeface="+mn-ea"/>
          <a:cs typeface="+mn-cs"/>
        </a:defRPr>
      </a:lvl8pPr>
      <a:lvl9pPr marL="2545738" algn="l" defTabSz="636435"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ikerketa-taldeak.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a:xfrm>
            <a:off x="750544" y="1962465"/>
            <a:ext cx="7860400" cy="1277623"/>
          </a:xfrm>
        </p:spPr>
        <p:txBody>
          <a:bodyPr/>
          <a:lstStyle/>
          <a:p>
            <a:r>
              <a:rPr lang="es-ES" sz="3400" dirty="0"/>
              <a:t>Ayudas para apoyar las actividades de grupos de investigación del sistema universitario vasco</a:t>
            </a:r>
          </a:p>
        </p:txBody>
      </p:sp>
      <p:sp>
        <p:nvSpPr>
          <p:cNvPr id="3" name="Testuaren leku-marka 2"/>
          <p:cNvSpPr>
            <a:spLocks noGrp="1"/>
          </p:cNvSpPr>
          <p:nvPr>
            <p:ph type="body" sz="quarter" idx="10"/>
          </p:nvPr>
        </p:nvSpPr>
        <p:spPr/>
        <p:txBody>
          <a:bodyPr/>
          <a:lstStyle/>
          <a:p>
            <a:r>
              <a:rPr lang="es-ES" dirty="0" smtClean="0"/>
              <a:t>Convocatoria 2019 – 2021</a:t>
            </a:r>
            <a:endParaRPr lang="es-ES" dirty="0"/>
          </a:p>
        </p:txBody>
      </p:sp>
    </p:spTree>
    <p:extLst>
      <p:ext uri="{BB962C8B-B14F-4D97-AF65-F5344CB8AC3E}">
        <p14:creationId xmlns:p14="http://schemas.microsoft.com/office/powerpoint/2010/main" val="192673197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dirty="0" err="1" smtClean="0"/>
              <a:t>Solicitudes</a:t>
            </a:r>
            <a:r>
              <a:rPr lang="eu-ES" dirty="0"/>
              <a:t> </a:t>
            </a:r>
            <a:r>
              <a:rPr lang="eu-ES" dirty="0" smtClean="0"/>
              <a:t>(</a:t>
            </a:r>
            <a:r>
              <a:rPr lang="eu-ES" dirty="0" err="1" smtClean="0"/>
              <a:t>aplicación</a:t>
            </a:r>
            <a:r>
              <a:rPr lang="eu-ES" dirty="0" smtClean="0"/>
              <a:t> ikerketa-taldeak)</a:t>
            </a:r>
            <a:endParaRPr lang="eu-ES" dirty="0"/>
          </a:p>
        </p:txBody>
      </p:sp>
      <p:sp>
        <p:nvSpPr>
          <p:cNvPr id="3" name="Testuaren leku-marka 2"/>
          <p:cNvSpPr>
            <a:spLocks noGrp="1"/>
          </p:cNvSpPr>
          <p:nvPr>
            <p:ph type="body" sz="quarter" idx="11"/>
          </p:nvPr>
        </p:nvSpPr>
        <p:spPr>
          <a:xfrm>
            <a:off x="482121" y="943707"/>
            <a:ext cx="8397123" cy="5320716"/>
          </a:xfrm>
          <a:solidFill>
            <a:schemeClr val="bg1"/>
          </a:solidFill>
        </p:spPr>
        <p:txBody>
          <a:bodyPr/>
          <a:lstStyle/>
          <a:p>
            <a:pPr marL="457200" indent="-457200">
              <a:buFont typeface="+mj-lt"/>
              <a:buAutoNum type="arabicPeriod"/>
            </a:pPr>
            <a:r>
              <a:rPr lang="eu-ES" dirty="0" err="1" smtClean="0"/>
              <a:t>Datos</a:t>
            </a:r>
            <a:r>
              <a:rPr lang="eu-ES" dirty="0" smtClean="0"/>
              <a:t> </a:t>
            </a:r>
            <a:r>
              <a:rPr lang="eu-ES" dirty="0" err="1" smtClean="0"/>
              <a:t>generales</a:t>
            </a:r>
            <a:r>
              <a:rPr lang="eu-ES" dirty="0" smtClean="0"/>
              <a:t> </a:t>
            </a:r>
            <a:r>
              <a:rPr lang="eu-ES" dirty="0" err="1" smtClean="0"/>
              <a:t>grupo</a:t>
            </a:r>
            <a:r>
              <a:rPr lang="eu-ES" dirty="0" smtClean="0"/>
              <a:t>, </a:t>
            </a:r>
            <a:r>
              <a:rPr lang="eu-ES" dirty="0" err="1" smtClean="0"/>
              <a:t>entidad</a:t>
            </a:r>
            <a:r>
              <a:rPr lang="eu-ES" dirty="0" smtClean="0"/>
              <a:t>, </a:t>
            </a:r>
            <a:r>
              <a:rPr lang="eu-ES" dirty="0" err="1" smtClean="0"/>
              <a:t>líneas</a:t>
            </a:r>
            <a:r>
              <a:rPr lang="eu-ES" dirty="0" smtClean="0"/>
              <a:t> </a:t>
            </a:r>
            <a:r>
              <a:rPr lang="eu-ES" dirty="0" err="1" smtClean="0"/>
              <a:t>investigación</a:t>
            </a:r>
            <a:r>
              <a:rPr lang="eu-ES" dirty="0" smtClean="0"/>
              <a:t>, </a:t>
            </a:r>
            <a:r>
              <a:rPr lang="eu-ES" dirty="0" err="1" smtClean="0"/>
              <a:t>área</a:t>
            </a:r>
            <a:r>
              <a:rPr lang="eu-ES" dirty="0" smtClean="0"/>
              <a:t> ANEP, </a:t>
            </a:r>
            <a:r>
              <a:rPr lang="eu-ES" dirty="0" err="1" smtClean="0"/>
              <a:t>prioridades</a:t>
            </a:r>
            <a:r>
              <a:rPr lang="eu-ES" dirty="0" smtClean="0"/>
              <a:t> RIS3</a:t>
            </a:r>
          </a:p>
          <a:p>
            <a:pPr marL="457200" indent="-457200">
              <a:buFont typeface="+mj-lt"/>
              <a:buAutoNum type="arabicPeriod"/>
            </a:pPr>
            <a:r>
              <a:rPr lang="eu-ES" dirty="0" err="1" smtClean="0"/>
              <a:t>Datos</a:t>
            </a:r>
            <a:r>
              <a:rPr lang="eu-ES" dirty="0" smtClean="0"/>
              <a:t> IP y </a:t>
            </a:r>
            <a:r>
              <a:rPr lang="eu-ES" dirty="0" err="1" smtClean="0"/>
              <a:t>componentes</a:t>
            </a:r>
            <a:r>
              <a:rPr lang="eu-ES" dirty="0" smtClean="0"/>
              <a:t>, </a:t>
            </a:r>
            <a:r>
              <a:rPr lang="eu-ES" dirty="0" err="1" smtClean="0"/>
              <a:t>identificación</a:t>
            </a:r>
            <a:r>
              <a:rPr lang="eu-ES" dirty="0" smtClean="0"/>
              <a:t>, </a:t>
            </a:r>
            <a:r>
              <a:rPr lang="eu-ES" dirty="0" err="1" smtClean="0"/>
              <a:t>trayectoria</a:t>
            </a:r>
            <a:endParaRPr lang="eu-ES" dirty="0" smtClean="0"/>
          </a:p>
          <a:p>
            <a:pPr marL="457200" indent="-457200">
              <a:buFont typeface="+mj-lt"/>
              <a:buAutoNum type="arabicPeriod"/>
            </a:pPr>
            <a:r>
              <a:rPr lang="eu-ES" dirty="0" err="1" smtClean="0"/>
              <a:t>Méritos</a:t>
            </a:r>
            <a:r>
              <a:rPr lang="eu-ES" dirty="0" smtClean="0"/>
              <a:t> </a:t>
            </a:r>
            <a:r>
              <a:rPr lang="eu-ES" dirty="0" err="1" smtClean="0"/>
              <a:t>científicos</a:t>
            </a:r>
            <a:r>
              <a:rPr lang="eu-ES" dirty="0" smtClean="0"/>
              <a:t> del </a:t>
            </a:r>
            <a:r>
              <a:rPr lang="eu-ES" dirty="0" err="1" smtClean="0"/>
              <a:t>grupo</a:t>
            </a:r>
            <a:r>
              <a:rPr lang="eu-ES" dirty="0" smtClean="0"/>
              <a:t> </a:t>
            </a:r>
            <a:r>
              <a:rPr lang="eu-ES" dirty="0" err="1" smtClean="0"/>
              <a:t>desde</a:t>
            </a:r>
            <a:r>
              <a:rPr lang="eu-ES" dirty="0" smtClean="0"/>
              <a:t> 2013 </a:t>
            </a:r>
            <a:r>
              <a:rPr lang="eu-ES" dirty="0" err="1" smtClean="0"/>
              <a:t>hasta</a:t>
            </a:r>
            <a:r>
              <a:rPr lang="eu-ES" dirty="0" smtClean="0"/>
              <a:t> </a:t>
            </a:r>
            <a:r>
              <a:rPr lang="eu-ES" dirty="0" err="1" smtClean="0"/>
              <a:t>actualidad</a:t>
            </a:r>
            <a:endParaRPr lang="eu-ES" dirty="0" smtClean="0"/>
          </a:p>
          <a:p>
            <a:pPr marL="735640" lvl="1" indent="-457200">
              <a:buFont typeface="+mj-lt"/>
              <a:buAutoNum type="arabicPeriod"/>
            </a:pPr>
            <a:r>
              <a:rPr lang="eu-ES" dirty="0" err="1" smtClean="0"/>
              <a:t>Producción</a:t>
            </a:r>
            <a:r>
              <a:rPr lang="eu-ES" dirty="0" smtClean="0"/>
              <a:t> </a:t>
            </a:r>
            <a:r>
              <a:rPr lang="eu-ES" dirty="0" err="1" smtClean="0"/>
              <a:t>científica</a:t>
            </a:r>
            <a:r>
              <a:rPr lang="eu-ES" dirty="0"/>
              <a:t> </a:t>
            </a:r>
            <a:r>
              <a:rPr lang="eu-ES" dirty="0" smtClean="0"/>
              <a:t>(</a:t>
            </a:r>
            <a:r>
              <a:rPr lang="eu-ES" dirty="0" err="1" smtClean="0"/>
              <a:t>limitación</a:t>
            </a:r>
            <a:r>
              <a:rPr lang="eu-ES" dirty="0" smtClean="0"/>
              <a:t> </a:t>
            </a:r>
            <a:r>
              <a:rPr lang="eu-ES" dirty="0" err="1" smtClean="0"/>
              <a:t>en</a:t>
            </a:r>
            <a:r>
              <a:rPr lang="eu-ES" dirty="0" smtClean="0"/>
              <a:t> </a:t>
            </a:r>
            <a:r>
              <a:rPr lang="eu-ES" dirty="0" err="1" smtClean="0"/>
              <a:t>congresos</a:t>
            </a:r>
            <a:r>
              <a:rPr lang="eu-ES" dirty="0" smtClean="0"/>
              <a:t>)</a:t>
            </a:r>
          </a:p>
          <a:p>
            <a:pPr marL="735640" lvl="1" indent="-457200">
              <a:buFont typeface="+mj-lt"/>
              <a:buAutoNum type="arabicPeriod"/>
            </a:pPr>
            <a:r>
              <a:rPr lang="eu-ES" dirty="0" err="1" smtClean="0"/>
              <a:t>Capacidad</a:t>
            </a:r>
            <a:r>
              <a:rPr lang="eu-ES" dirty="0" smtClean="0"/>
              <a:t> </a:t>
            </a:r>
            <a:r>
              <a:rPr lang="eu-ES" dirty="0" err="1" smtClean="0"/>
              <a:t>formativa</a:t>
            </a:r>
            <a:r>
              <a:rPr lang="eu-ES" dirty="0" smtClean="0"/>
              <a:t>: (</a:t>
            </a:r>
            <a:r>
              <a:rPr lang="eu-ES" dirty="0" err="1" smtClean="0"/>
              <a:t>tesis</a:t>
            </a:r>
            <a:r>
              <a:rPr lang="eu-ES" dirty="0" smtClean="0"/>
              <a:t> </a:t>
            </a:r>
            <a:r>
              <a:rPr lang="eu-ES" dirty="0" err="1" smtClean="0"/>
              <a:t>doctorales</a:t>
            </a:r>
            <a:r>
              <a:rPr lang="eu-ES" dirty="0" smtClean="0"/>
              <a:t>, </a:t>
            </a:r>
            <a:r>
              <a:rPr lang="eu-ES" dirty="0" err="1" smtClean="0"/>
              <a:t>contratados</a:t>
            </a:r>
            <a:r>
              <a:rPr lang="eu-ES" dirty="0" smtClean="0"/>
              <a:t> </a:t>
            </a:r>
            <a:r>
              <a:rPr lang="eu-ES" dirty="0" err="1" smtClean="0"/>
              <a:t>pre</a:t>
            </a:r>
            <a:r>
              <a:rPr lang="eu-ES" dirty="0" smtClean="0"/>
              <a:t> y </a:t>
            </a:r>
            <a:r>
              <a:rPr lang="eu-ES" dirty="0" err="1" smtClean="0"/>
              <a:t>postdocs</a:t>
            </a:r>
            <a:r>
              <a:rPr lang="eu-ES" dirty="0" smtClean="0"/>
              <a:t>, </a:t>
            </a:r>
            <a:r>
              <a:rPr lang="eu-ES" dirty="0" err="1" smtClean="0"/>
              <a:t>masteres</a:t>
            </a:r>
            <a:r>
              <a:rPr lang="eu-ES" dirty="0" smtClean="0"/>
              <a:t>)</a:t>
            </a:r>
          </a:p>
          <a:p>
            <a:pPr marL="735640" lvl="1" indent="-457200">
              <a:buFont typeface="+mj-lt"/>
              <a:buAutoNum type="arabicPeriod"/>
            </a:pPr>
            <a:r>
              <a:rPr lang="eu-ES" dirty="0" err="1" smtClean="0"/>
              <a:t>Financiación</a:t>
            </a:r>
            <a:endParaRPr lang="eu-ES" dirty="0" smtClean="0"/>
          </a:p>
          <a:p>
            <a:pPr marL="735640" lvl="1" indent="-457200">
              <a:buFont typeface="+mj-lt"/>
              <a:buAutoNum type="arabicPeriod"/>
            </a:pPr>
            <a:r>
              <a:rPr lang="eu-ES" dirty="0" err="1" smtClean="0"/>
              <a:t>Patentes</a:t>
            </a:r>
            <a:endParaRPr lang="eu-ES" dirty="0" smtClean="0"/>
          </a:p>
          <a:p>
            <a:pPr marL="735640" lvl="1" indent="-457200">
              <a:buFont typeface="+mj-lt"/>
              <a:buAutoNum type="arabicPeriod"/>
            </a:pPr>
            <a:r>
              <a:rPr lang="eu-ES" dirty="0" err="1" smtClean="0"/>
              <a:t>Otras</a:t>
            </a:r>
            <a:r>
              <a:rPr lang="eu-ES" dirty="0" smtClean="0"/>
              <a:t> </a:t>
            </a:r>
            <a:r>
              <a:rPr lang="eu-ES" dirty="0" err="1" smtClean="0"/>
              <a:t>aportaciones</a:t>
            </a:r>
            <a:r>
              <a:rPr lang="eu-ES" dirty="0" smtClean="0"/>
              <a:t> y </a:t>
            </a:r>
            <a:r>
              <a:rPr lang="eu-ES" dirty="0" err="1" smtClean="0"/>
              <a:t>actividades</a:t>
            </a:r>
            <a:endParaRPr lang="eu-ES" dirty="0" smtClean="0"/>
          </a:p>
          <a:p>
            <a:pPr marL="457200" indent="-457200">
              <a:buFont typeface="+mj-lt"/>
              <a:buAutoNum type="arabicPeriod"/>
            </a:pPr>
            <a:r>
              <a:rPr lang="eu-ES" dirty="0" smtClean="0"/>
              <a:t>Programa de </a:t>
            </a:r>
            <a:r>
              <a:rPr lang="eu-ES" dirty="0" err="1" smtClean="0"/>
              <a:t>actividades</a:t>
            </a:r>
            <a:r>
              <a:rPr lang="eu-ES" dirty="0" smtClean="0"/>
              <a:t>, </a:t>
            </a:r>
            <a:r>
              <a:rPr lang="eu-ES" dirty="0" err="1" smtClean="0"/>
              <a:t>objetivos</a:t>
            </a:r>
            <a:r>
              <a:rPr lang="eu-ES" dirty="0" smtClean="0"/>
              <a:t>, plan de </a:t>
            </a:r>
            <a:r>
              <a:rPr lang="eu-ES" dirty="0" err="1" smtClean="0"/>
              <a:t>trabajo</a:t>
            </a:r>
            <a:endParaRPr lang="eu-ES" dirty="0" smtClean="0"/>
          </a:p>
          <a:p>
            <a:pPr lvl="1"/>
            <a:r>
              <a:rPr lang="eu-ES" dirty="0" err="1" smtClean="0"/>
              <a:t>Cronograma</a:t>
            </a:r>
            <a:r>
              <a:rPr lang="eu-ES" dirty="0" smtClean="0"/>
              <a:t> e </a:t>
            </a:r>
            <a:r>
              <a:rPr lang="eu-ES" dirty="0" err="1" smtClean="0"/>
              <a:t>hitos</a:t>
            </a:r>
            <a:endParaRPr lang="eu-ES" dirty="0" smtClean="0"/>
          </a:p>
          <a:p>
            <a:pPr lvl="1"/>
            <a:r>
              <a:rPr lang="eu-ES" dirty="0" err="1" smtClean="0"/>
              <a:t>Objetivos</a:t>
            </a:r>
            <a:r>
              <a:rPr lang="eu-ES" dirty="0" smtClean="0"/>
              <a:t> del </a:t>
            </a:r>
            <a:r>
              <a:rPr lang="eu-ES" dirty="0" err="1" smtClean="0"/>
              <a:t>grupo</a:t>
            </a:r>
            <a:r>
              <a:rPr lang="eu-ES" dirty="0" smtClean="0"/>
              <a:t>: </a:t>
            </a:r>
            <a:r>
              <a:rPr lang="eu-ES" dirty="0" err="1" smtClean="0"/>
              <a:t>producción</a:t>
            </a:r>
            <a:r>
              <a:rPr lang="eu-ES" dirty="0" smtClean="0"/>
              <a:t> </a:t>
            </a:r>
            <a:r>
              <a:rPr lang="eu-ES" dirty="0" err="1" smtClean="0"/>
              <a:t>científica</a:t>
            </a:r>
            <a:r>
              <a:rPr lang="eu-ES" dirty="0" smtClean="0"/>
              <a:t>, </a:t>
            </a:r>
            <a:r>
              <a:rPr lang="eu-ES" dirty="0" err="1" smtClean="0"/>
              <a:t>formación</a:t>
            </a:r>
            <a:r>
              <a:rPr lang="eu-ES" dirty="0" smtClean="0"/>
              <a:t>, </a:t>
            </a:r>
            <a:r>
              <a:rPr lang="eu-ES" dirty="0" err="1" smtClean="0"/>
              <a:t>transferencia</a:t>
            </a:r>
            <a:r>
              <a:rPr lang="eu-ES" dirty="0" smtClean="0"/>
              <a:t> y </a:t>
            </a:r>
            <a:r>
              <a:rPr lang="eu-ES" dirty="0" err="1" smtClean="0"/>
              <a:t>fuentes</a:t>
            </a:r>
            <a:r>
              <a:rPr lang="eu-ES" dirty="0" smtClean="0"/>
              <a:t> de </a:t>
            </a:r>
            <a:r>
              <a:rPr lang="eu-ES" dirty="0" err="1" smtClean="0"/>
              <a:t>financiación</a:t>
            </a:r>
            <a:endParaRPr lang="eu-ES" dirty="0" smtClean="0"/>
          </a:p>
          <a:p>
            <a:pPr lvl="1"/>
            <a:r>
              <a:rPr lang="eu-ES" dirty="0" err="1" smtClean="0"/>
              <a:t>Actividades</a:t>
            </a:r>
            <a:r>
              <a:rPr lang="eu-ES" dirty="0" smtClean="0"/>
              <a:t> de </a:t>
            </a:r>
            <a:r>
              <a:rPr lang="eu-ES" dirty="0" err="1" smtClean="0"/>
              <a:t>difusión</a:t>
            </a:r>
            <a:r>
              <a:rPr lang="eu-ES" dirty="0" smtClean="0"/>
              <a:t> y </a:t>
            </a:r>
            <a:r>
              <a:rPr lang="eu-ES" dirty="0" err="1" smtClean="0"/>
              <a:t>divulgación</a:t>
            </a:r>
            <a:r>
              <a:rPr lang="eu-ES" dirty="0" smtClean="0"/>
              <a:t> </a:t>
            </a:r>
            <a:r>
              <a:rPr lang="eu-ES" dirty="0" err="1" smtClean="0"/>
              <a:t>científica</a:t>
            </a:r>
            <a:endParaRPr lang="eu-ES" dirty="0" smtClean="0"/>
          </a:p>
          <a:p>
            <a:pPr marL="457200" indent="-457200">
              <a:buFont typeface="+mj-lt"/>
              <a:buAutoNum type="arabicPeriod"/>
            </a:pPr>
            <a:r>
              <a:rPr lang="eu-ES" dirty="0" smtClean="0"/>
              <a:t>Presupuesto</a:t>
            </a:r>
          </a:p>
          <a:p>
            <a:pPr marL="457200" indent="-457200">
              <a:buFont typeface="+mj-lt"/>
              <a:buAutoNum type="arabicPeriod"/>
            </a:pPr>
            <a:r>
              <a:rPr lang="eu-ES" dirty="0" smtClean="0"/>
              <a:t>CV IP</a:t>
            </a:r>
            <a:endParaRPr lang="eu-ES" dirty="0"/>
          </a:p>
        </p:txBody>
      </p:sp>
    </p:spTree>
    <p:extLst>
      <p:ext uri="{BB962C8B-B14F-4D97-AF65-F5344CB8AC3E}">
        <p14:creationId xmlns:p14="http://schemas.microsoft.com/office/powerpoint/2010/main" val="3043907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dirty="0" err="1" smtClean="0"/>
              <a:t>Evaluación</a:t>
            </a:r>
            <a:r>
              <a:rPr lang="eu-ES" dirty="0" smtClean="0"/>
              <a:t> </a:t>
            </a:r>
            <a:endParaRPr lang="eu-ES" dirty="0"/>
          </a:p>
        </p:txBody>
      </p:sp>
      <p:sp>
        <p:nvSpPr>
          <p:cNvPr id="3" name="Testuaren leku-marka 2"/>
          <p:cNvSpPr>
            <a:spLocks noGrp="1"/>
          </p:cNvSpPr>
          <p:nvPr>
            <p:ph type="body" sz="quarter" idx="11"/>
          </p:nvPr>
        </p:nvSpPr>
        <p:spPr/>
        <p:txBody>
          <a:bodyPr/>
          <a:lstStyle/>
          <a:p>
            <a:r>
              <a:rPr lang="eu-ES" dirty="0" err="1" smtClean="0"/>
              <a:t>Labores</a:t>
            </a:r>
            <a:r>
              <a:rPr lang="eu-ES" dirty="0" smtClean="0"/>
              <a:t> de I+D+i, </a:t>
            </a:r>
            <a:r>
              <a:rPr lang="eu-ES" dirty="0" err="1" smtClean="0"/>
              <a:t>productividad</a:t>
            </a:r>
            <a:r>
              <a:rPr lang="eu-ES" dirty="0" smtClean="0"/>
              <a:t> del </a:t>
            </a:r>
            <a:r>
              <a:rPr lang="eu-ES" dirty="0" err="1" smtClean="0"/>
              <a:t>grupo</a:t>
            </a:r>
            <a:r>
              <a:rPr lang="eu-ES" dirty="0" smtClean="0"/>
              <a:t> y </a:t>
            </a:r>
            <a:r>
              <a:rPr lang="eu-ES" dirty="0" err="1" smtClean="0"/>
              <a:t>actividades</a:t>
            </a:r>
            <a:r>
              <a:rPr lang="eu-ES" dirty="0" smtClean="0"/>
              <a:t> </a:t>
            </a:r>
            <a:r>
              <a:rPr lang="eu-ES" dirty="0" err="1" smtClean="0"/>
              <a:t>formativas</a:t>
            </a:r>
            <a:r>
              <a:rPr lang="eu-ES" dirty="0" smtClean="0"/>
              <a:t> </a:t>
            </a:r>
            <a:r>
              <a:rPr lang="eu-ES" dirty="0" err="1" smtClean="0"/>
              <a:t>desde</a:t>
            </a:r>
            <a:r>
              <a:rPr lang="eu-ES" dirty="0" smtClean="0"/>
              <a:t> 2013 </a:t>
            </a:r>
            <a:r>
              <a:rPr lang="eu-ES" dirty="0" err="1" smtClean="0"/>
              <a:t>hasta</a:t>
            </a:r>
            <a:r>
              <a:rPr lang="eu-ES" dirty="0" smtClean="0"/>
              <a:t> la </a:t>
            </a:r>
            <a:r>
              <a:rPr lang="eu-ES" dirty="0" err="1" smtClean="0"/>
              <a:t>solicitud</a:t>
            </a:r>
            <a:endParaRPr lang="eu-ES" dirty="0" smtClean="0"/>
          </a:p>
          <a:p>
            <a:r>
              <a:rPr lang="eu-ES" dirty="0" err="1" smtClean="0"/>
              <a:t>Caracter</a:t>
            </a:r>
            <a:r>
              <a:rPr lang="eu-ES" dirty="0" smtClean="0"/>
              <a:t> </a:t>
            </a:r>
            <a:r>
              <a:rPr lang="eu-ES" dirty="0" err="1" smtClean="0"/>
              <a:t>innovador</a:t>
            </a:r>
            <a:r>
              <a:rPr lang="eu-ES" dirty="0" smtClean="0"/>
              <a:t> </a:t>
            </a:r>
            <a:r>
              <a:rPr lang="es-ES_tradnl" dirty="0"/>
              <a:t>los objetivos propuestos y la excelencia y viabilidad de las </a:t>
            </a:r>
            <a:r>
              <a:rPr lang="eu-ES" dirty="0" err="1" smtClean="0"/>
              <a:t>actividades</a:t>
            </a:r>
            <a:r>
              <a:rPr lang="eu-ES" dirty="0" smtClean="0"/>
              <a:t> </a:t>
            </a:r>
            <a:r>
              <a:rPr lang="eu-ES" dirty="0" err="1" smtClean="0"/>
              <a:t>propuestas</a:t>
            </a:r>
            <a:endParaRPr lang="eu-ES" dirty="0" smtClean="0"/>
          </a:p>
          <a:p>
            <a:r>
              <a:rPr lang="eu-ES" dirty="0" err="1" smtClean="0"/>
              <a:t>Grado</a:t>
            </a:r>
            <a:r>
              <a:rPr lang="eu-ES" dirty="0" smtClean="0"/>
              <a:t> de </a:t>
            </a:r>
            <a:r>
              <a:rPr lang="eu-ES" dirty="0" err="1" smtClean="0"/>
              <a:t>internacionalización</a:t>
            </a:r>
            <a:endParaRPr lang="eu-ES" dirty="0" smtClean="0"/>
          </a:p>
          <a:p>
            <a:r>
              <a:rPr lang="eu-ES" dirty="0" err="1" smtClean="0"/>
              <a:t>Procedimiento</a:t>
            </a:r>
            <a:endParaRPr lang="eu-ES" dirty="0" smtClean="0"/>
          </a:p>
          <a:p>
            <a:pPr lvl="1"/>
            <a:r>
              <a:rPr lang="eu-ES" dirty="0" err="1" smtClean="0"/>
              <a:t>Evaluación</a:t>
            </a:r>
            <a:r>
              <a:rPr lang="eu-ES" dirty="0" smtClean="0"/>
              <a:t> </a:t>
            </a:r>
            <a:r>
              <a:rPr lang="eu-ES" dirty="0" err="1" smtClean="0"/>
              <a:t>por</a:t>
            </a:r>
            <a:r>
              <a:rPr lang="eu-ES" dirty="0" smtClean="0"/>
              <a:t> la SCE (ANEP</a:t>
            </a:r>
            <a:r>
              <a:rPr lang="eu-ES" dirty="0" err="1" smtClean="0"/>
              <a:t>)</a:t>
            </a:r>
          </a:p>
          <a:p>
            <a:pPr lvl="1"/>
            <a:r>
              <a:rPr lang="eu-ES" dirty="0" err="1" smtClean="0"/>
              <a:t>Comisión</a:t>
            </a:r>
            <a:r>
              <a:rPr lang="eu-ES" dirty="0" smtClean="0"/>
              <a:t> de </a:t>
            </a:r>
            <a:r>
              <a:rPr lang="eu-ES" dirty="0" err="1" smtClean="0"/>
              <a:t>Selección</a:t>
            </a:r>
            <a:r>
              <a:rPr lang="eu-ES" dirty="0" smtClean="0"/>
              <a:t> (</a:t>
            </a:r>
            <a:r>
              <a:rPr lang="eu-ES" dirty="0" err="1" smtClean="0"/>
              <a:t>evalua</a:t>
            </a:r>
            <a:r>
              <a:rPr lang="eu-ES" dirty="0" smtClean="0"/>
              <a:t> </a:t>
            </a:r>
            <a:r>
              <a:rPr lang="eu-ES" dirty="0" err="1" smtClean="0"/>
              <a:t>alineamiento</a:t>
            </a:r>
            <a:r>
              <a:rPr lang="eu-ES" dirty="0" smtClean="0"/>
              <a:t> </a:t>
            </a:r>
            <a:r>
              <a:rPr lang="eu-ES" dirty="0" err="1" smtClean="0"/>
              <a:t>con</a:t>
            </a:r>
            <a:r>
              <a:rPr lang="eu-ES" dirty="0" smtClean="0"/>
              <a:t> RIS3</a:t>
            </a:r>
            <a:r>
              <a:rPr lang="eu-ES" dirty="0" err="1" smtClean="0"/>
              <a:t>)</a:t>
            </a:r>
          </a:p>
          <a:p>
            <a:pPr lvl="1"/>
            <a:endParaRPr lang="eu-ES" dirty="0"/>
          </a:p>
          <a:p>
            <a:pPr lvl="1"/>
            <a:endParaRPr lang="eu-ES" dirty="0"/>
          </a:p>
        </p:txBody>
      </p:sp>
    </p:spTree>
    <p:extLst>
      <p:ext uri="{BB962C8B-B14F-4D97-AF65-F5344CB8AC3E}">
        <p14:creationId xmlns:p14="http://schemas.microsoft.com/office/powerpoint/2010/main" val="1880683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dirty="0" err="1" smtClean="0"/>
              <a:t>Evaluación</a:t>
            </a:r>
            <a:r>
              <a:rPr lang="eu-ES" dirty="0" smtClean="0"/>
              <a:t> - </a:t>
            </a:r>
            <a:r>
              <a:rPr lang="eu-ES" dirty="0" err="1" smtClean="0"/>
              <a:t>criterios</a:t>
            </a:r>
            <a:endParaRPr lang="eu-ES" dirty="0"/>
          </a:p>
        </p:txBody>
      </p:sp>
      <p:graphicFrame>
        <p:nvGraphicFramePr>
          <p:cNvPr id="5" name="4 Tabla"/>
          <p:cNvGraphicFramePr>
            <a:graphicFrameLocks noGrp="1"/>
          </p:cNvGraphicFramePr>
          <p:nvPr>
            <p:extLst>
              <p:ext uri="{D42A27DB-BD31-4B8C-83A1-F6EECF244321}">
                <p14:modId xmlns:p14="http://schemas.microsoft.com/office/powerpoint/2010/main" val="1510222491"/>
              </p:ext>
            </p:extLst>
          </p:nvPr>
        </p:nvGraphicFramePr>
        <p:xfrm>
          <a:off x="1063928" y="935831"/>
          <a:ext cx="7235220" cy="5400000"/>
        </p:xfrm>
        <a:graphic>
          <a:graphicData uri="http://schemas.openxmlformats.org/drawingml/2006/table">
            <a:tbl>
              <a:tblPr firstRow="1" firstCol="1" bandRow="1">
                <a:tableStyleId>{5C22544A-7EE6-4342-B048-85BDC9FD1C3A}</a:tableStyleId>
              </a:tblPr>
              <a:tblGrid>
                <a:gridCol w="5335068"/>
                <a:gridCol w="797676"/>
                <a:gridCol w="1102476"/>
              </a:tblGrid>
              <a:tr h="216000">
                <a:tc>
                  <a:txBody>
                    <a:bodyPr/>
                    <a:lstStyle/>
                    <a:p>
                      <a:pPr indent="269875" algn="just">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just">
                        <a:spcAft>
                          <a:spcPts val="0"/>
                        </a:spcAft>
                      </a:pPr>
                      <a:r>
                        <a:rPr lang="es-ES_tradnl" sz="1400" dirty="0">
                          <a:effectLst/>
                          <a:latin typeface="Arial" panose="020B0604020202020204" pitchFamily="34" charset="0"/>
                          <a:cs typeface="Arial" panose="020B0604020202020204" pitchFamily="34" charset="0"/>
                        </a:rPr>
                        <a:t>Criterio</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just">
                        <a:spcAft>
                          <a:spcPts val="0"/>
                        </a:spcAft>
                      </a:pPr>
                      <a:r>
                        <a:rPr lang="es-ES_tradnl" sz="1400" dirty="0" err="1">
                          <a:effectLst/>
                          <a:latin typeface="Arial" panose="020B0604020202020204" pitchFamily="34" charset="0"/>
                          <a:cs typeface="Arial" panose="020B0604020202020204" pitchFamily="34" charset="0"/>
                        </a:rPr>
                        <a:t>Subcriterio</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0" indent="0" algn="just">
                        <a:spcAft>
                          <a:spcPts val="0"/>
                        </a:spcAft>
                        <a:tabLst>
                          <a:tab pos="0" algn="l"/>
                        </a:tabLst>
                      </a:pPr>
                      <a:r>
                        <a:rPr lang="es-ES_tradnl" sz="1400" dirty="0" smtClean="0">
                          <a:effectLst/>
                          <a:latin typeface="Arial" panose="020B0604020202020204" pitchFamily="34" charset="0"/>
                          <a:cs typeface="Arial" panose="020B0604020202020204" pitchFamily="34" charset="0"/>
                        </a:rPr>
                        <a:t>a) Criterios </a:t>
                      </a:r>
                      <a:r>
                        <a:rPr lang="es-ES_tradnl" sz="1400" dirty="0">
                          <a:effectLst/>
                          <a:latin typeface="Arial" panose="020B0604020202020204" pitchFamily="34" charset="0"/>
                          <a:cs typeface="Arial" panose="020B0604020202020204" pitchFamily="34" charset="0"/>
                        </a:rPr>
                        <a:t>básicos</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182563" indent="0" algn="just">
                        <a:spcAft>
                          <a:spcPts val="0"/>
                        </a:spcAft>
                      </a:pPr>
                      <a:r>
                        <a:rPr lang="es-ES_tradnl" sz="1200" dirty="0">
                          <a:effectLst/>
                          <a:latin typeface="Arial" panose="020B0604020202020204" pitchFamily="34" charset="0"/>
                          <a:cs typeface="Arial" panose="020B0604020202020204" pitchFamily="34" charset="0"/>
                        </a:rPr>
                        <a:t>Producción científica</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35</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441325" indent="30163" algn="just">
                        <a:spcAft>
                          <a:spcPts val="0"/>
                        </a:spcAft>
                      </a:pPr>
                      <a:r>
                        <a:rPr lang="es-ES_tradnl" sz="1200" dirty="0">
                          <a:effectLst/>
                          <a:latin typeface="Arial" panose="020B0604020202020204" pitchFamily="34" charset="0"/>
                          <a:cs typeface="Arial" panose="020B0604020202020204" pitchFamily="34" charset="0"/>
                        </a:rPr>
                        <a:t>Artículos en revistas indexadas, libros y capítulos de libro</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a:effectLst/>
                          <a:latin typeface="Arial" panose="020B0604020202020204" pitchFamily="34" charset="0"/>
                          <a:cs typeface="Arial" panose="020B0604020202020204" pitchFamily="34" charset="0"/>
                        </a:rPr>
                        <a:t> </a:t>
                      </a:r>
                      <a:endParaRPr lang="es-ES_tradnl" sz="140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441325" indent="30163" algn="just">
                        <a:spcAft>
                          <a:spcPts val="0"/>
                        </a:spcAft>
                      </a:pPr>
                      <a:r>
                        <a:rPr lang="es-ES_tradnl" sz="1200" dirty="0">
                          <a:effectLst/>
                          <a:latin typeface="Arial" panose="020B0604020202020204" pitchFamily="34" charset="0"/>
                          <a:cs typeface="Arial" panose="020B0604020202020204" pitchFamily="34" charset="0"/>
                        </a:rPr>
                        <a:t>Otras publicaciones</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441325" indent="30163" algn="just">
                        <a:spcAft>
                          <a:spcPts val="0"/>
                        </a:spcAft>
                      </a:pPr>
                      <a:r>
                        <a:rPr lang="es-ES_tradnl" sz="1200" dirty="0">
                          <a:effectLst/>
                          <a:latin typeface="Arial" panose="020B0604020202020204" pitchFamily="34" charset="0"/>
                          <a:cs typeface="Arial" panose="020B0604020202020204" pitchFamily="34" charset="0"/>
                        </a:rPr>
                        <a:t>Conferencias invitadas y congresos</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182563" indent="0" algn="just">
                        <a:spcAft>
                          <a:spcPts val="0"/>
                        </a:spcAft>
                      </a:pPr>
                      <a:r>
                        <a:rPr lang="es-ES_tradnl" sz="1200" dirty="0">
                          <a:effectLst/>
                          <a:latin typeface="Arial" panose="020B0604020202020204" pitchFamily="34" charset="0"/>
                          <a:cs typeface="Arial" panose="020B0604020202020204" pitchFamily="34" charset="0"/>
                        </a:rPr>
                        <a:t>Capacidad de formación</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15</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441325" indent="30163" algn="just">
                        <a:spcAft>
                          <a:spcPts val="0"/>
                        </a:spcAft>
                      </a:pPr>
                      <a:r>
                        <a:rPr lang="es-ES_tradnl" sz="1200" dirty="0">
                          <a:effectLst/>
                          <a:latin typeface="Arial" panose="020B0604020202020204" pitchFamily="34" charset="0"/>
                          <a:cs typeface="Arial" panose="020B0604020202020204" pitchFamily="34" charset="0"/>
                        </a:rPr>
                        <a:t>Tesis doctorales defendidas</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6</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441325" indent="30163" algn="just">
                        <a:spcAft>
                          <a:spcPts val="0"/>
                        </a:spcAft>
                      </a:pPr>
                      <a:r>
                        <a:rPr lang="es-ES_tradnl" sz="1200" dirty="0">
                          <a:effectLst/>
                          <a:latin typeface="Arial" panose="020B0604020202020204" pitchFamily="34" charset="0"/>
                          <a:cs typeface="Arial" panose="020B0604020202020204" pitchFamily="34" charset="0"/>
                        </a:rPr>
                        <a:t>Contratos </a:t>
                      </a:r>
                      <a:r>
                        <a:rPr lang="es-ES_tradnl" sz="1200" dirty="0" err="1">
                          <a:effectLst/>
                          <a:latin typeface="Arial" panose="020B0604020202020204" pitchFamily="34" charset="0"/>
                          <a:cs typeface="Arial" panose="020B0604020202020204" pitchFamily="34" charset="0"/>
                        </a:rPr>
                        <a:t>predoctorales</a:t>
                      </a:r>
                      <a:r>
                        <a:rPr lang="es-ES_tradnl" sz="1200" dirty="0">
                          <a:effectLst/>
                          <a:latin typeface="Arial" panose="020B0604020202020204" pitchFamily="34" charset="0"/>
                          <a:cs typeface="Arial" panose="020B0604020202020204" pitchFamily="34" charset="0"/>
                        </a:rPr>
                        <a:t> y posdoctorales</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6</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441325" indent="30163" algn="just">
                        <a:spcAft>
                          <a:spcPts val="0"/>
                        </a:spcAft>
                      </a:pPr>
                      <a:r>
                        <a:rPr lang="es-ES_tradnl" sz="1200" dirty="0">
                          <a:effectLst/>
                          <a:latin typeface="Arial" panose="020B0604020202020204" pitchFamily="34" charset="0"/>
                          <a:cs typeface="Arial" panose="020B0604020202020204" pitchFamily="34" charset="0"/>
                        </a:rPr>
                        <a:t>Másteres, posgrados y doctorados</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a:effectLst/>
                          <a:latin typeface="Arial" panose="020B0604020202020204" pitchFamily="34" charset="0"/>
                          <a:cs typeface="Arial" panose="020B0604020202020204" pitchFamily="34" charset="0"/>
                        </a:rPr>
                        <a:t>3</a:t>
                      </a:r>
                      <a:endParaRPr lang="es-ES_tradnl" sz="140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0" indent="0" algn="just">
                        <a:spcAft>
                          <a:spcPts val="0"/>
                        </a:spcAft>
                      </a:pPr>
                      <a:r>
                        <a:rPr lang="es-ES_tradnl" sz="1400" b="1" kern="1200" dirty="0" smtClean="0">
                          <a:solidFill>
                            <a:schemeClr val="lt1"/>
                          </a:solidFill>
                          <a:effectLst/>
                          <a:latin typeface="Arial" panose="020B0604020202020204" pitchFamily="34" charset="0"/>
                          <a:ea typeface="+mn-ea"/>
                          <a:cs typeface="Arial" panose="020B0604020202020204" pitchFamily="34" charset="0"/>
                        </a:rPr>
                        <a:t>b)</a:t>
                      </a:r>
                      <a:r>
                        <a:rPr lang="es-ES_tradnl" sz="1400" b="1" kern="1200" baseline="0" dirty="0" smtClean="0">
                          <a:solidFill>
                            <a:schemeClr val="lt1"/>
                          </a:solidFill>
                          <a:effectLst/>
                          <a:latin typeface="Arial" panose="020B0604020202020204" pitchFamily="34" charset="0"/>
                          <a:ea typeface="+mn-ea"/>
                          <a:cs typeface="Arial" panose="020B0604020202020204" pitchFamily="34" charset="0"/>
                        </a:rPr>
                        <a:t> </a:t>
                      </a:r>
                      <a:r>
                        <a:rPr lang="es-ES_tradnl" sz="1400" b="1" kern="1200" dirty="0" smtClean="0">
                          <a:solidFill>
                            <a:schemeClr val="lt1"/>
                          </a:solidFill>
                          <a:effectLst/>
                          <a:latin typeface="Arial" panose="020B0604020202020204" pitchFamily="34" charset="0"/>
                          <a:ea typeface="+mn-ea"/>
                          <a:cs typeface="Arial" panose="020B0604020202020204" pitchFamily="34" charset="0"/>
                        </a:rPr>
                        <a:t>Financiación </a:t>
                      </a:r>
                      <a:r>
                        <a:rPr lang="es-ES_tradnl" sz="1400" b="1" kern="1200" dirty="0">
                          <a:solidFill>
                            <a:schemeClr val="lt1"/>
                          </a:solidFill>
                          <a:effectLst/>
                          <a:latin typeface="Arial" panose="020B0604020202020204" pitchFamily="34" charset="0"/>
                          <a:ea typeface="+mn-ea"/>
                          <a:cs typeface="Arial" panose="020B0604020202020204" pitchFamily="34" charset="0"/>
                        </a:rPr>
                        <a:t>y transferencia</a:t>
                      </a:r>
                    </a:p>
                  </a:txBody>
                  <a:tcPr marL="58319" marR="58319" marT="0" marB="0"/>
                </a:tc>
                <a:tc>
                  <a:txBody>
                    <a:bodyPr/>
                    <a:lstStyle/>
                    <a:p>
                      <a:pPr indent="0" algn="ctr">
                        <a:spcAft>
                          <a:spcPts val="0"/>
                        </a:spcAft>
                      </a:pPr>
                      <a:r>
                        <a:rPr lang="es-ES_tradnl" sz="1400">
                          <a:effectLst/>
                          <a:latin typeface="Arial" panose="020B0604020202020204" pitchFamily="34" charset="0"/>
                          <a:cs typeface="Arial" panose="020B0604020202020204" pitchFamily="34" charset="0"/>
                        </a:rPr>
                        <a:t>20</a:t>
                      </a:r>
                      <a:endParaRPr lang="es-ES_tradnl" sz="140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182563" indent="0" algn="just">
                        <a:spcAft>
                          <a:spcPts val="0"/>
                        </a:spcAft>
                      </a:pPr>
                      <a:r>
                        <a:rPr lang="es-ES_tradnl" sz="1200" dirty="0">
                          <a:effectLst/>
                          <a:latin typeface="Arial" panose="020B0604020202020204" pitchFamily="34" charset="0"/>
                          <a:cs typeface="Arial" panose="020B0604020202020204" pitchFamily="34" charset="0"/>
                        </a:rPr>
                        <a:t>Proyectos en convocatorias competitivas</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a:effectLst/>
                          <a:latin typeface="Arial" panose="020B0604020202020204" pitchFamily="34" charset="0"/>
                          <a:cs typeface="Arial" panose="020B0604020202020204" pitchFamily="34" charset="0"/>
                        </a:rPr>
                        <a:t> </a:t>
                      </a:r>
                      <a:endParaRPr lang="es-ES_tradnl" sz="140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182563" indent="0" algn="just">
                        <a:spcAft>
                          <a:spcPts val="0"/>
                        </a:spcAft>
                      </a:pPr>
                      <a:r>
                        <a:rPr lang="es-ES_tradnl" sz="1200" dirty="0">
                          <a:effectLst/>
                          <a:latin typeface="Arial" panose="020B0604020202020204" pitchFamily="34" charset="0"/>
                          <a:cs typeface="Arial" panose="020B0604020202020204" pitchFamily="34" charset="0"/>
                        </a:rPr>
                        <a:t>Transferencia. Contratos y convenios de investigación</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a:effectLst/>
                          <a:latin typeface="Arial" panose="020B0604020202020204" pitchFamily="34" charset="0"/>
                          <a:cs typeface="Arial" panose="020B0604020202020204" pitchFamily="34" charset="0"/>
                        </a:rPr>
                        <a:t> </a:t>
                      </a:r>
                      <a:endParaRPr lang="es-ES_tradnl" sz="140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182563" indent="0" algn="just">
                        <a:spcAft>
                          <a:spcPts val="0"/>
                        </a:spcAft>
                      </a:pPr>
                      <a:r>
                        <a:rPr lang="es-ES_tradnl" sz="1200" dirty="0">
                          <a:effectLst/>
                          <a:latin typeface="Arial" panose="020B0604020202020204" pitchFamily="34" charset="0"/>
                          <a:cs typeface="Arial" panose="020B0604020202020204" pitchFamily="34" charset="0"/>
                        </a:rPr>
                        <a:t>Transferencia. Productos de la investigación</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a:effectLst/>
                          <a:latin typeface="Arial" panose="020B0604020202020204" pitchFamily="34" charset="0"/>
                          <a:cs typeface="Arial" panose="020B0604020202020204" pitchFamily="34" charset="0"/>
                        </a:rPr>
                        <a:t> </a:t>
                      </a:r>
                      <a:endParaRPr lang="es-ES_tradnl" sz="140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0" indent="0" algn="just" defTabSz="636435" rtl="0" eaLnBrk="1" latinLnBrk="0" hangingPunct="1">
                        <a:spcAft>
                          <a:spcPts val="0"/>
                        </a:spcAft>
                      </a:pPr>
                      <a:r>
                        <a:rPr lang="es-ES_tradnl" sz="1400" b="1" kern="1200" dirty="0" smtClean="0">
                          <a:solidFill>
                            <a:schemeClr val="lt1"/>
                          </a:solidFill>
                          <a:effectLst/>
                          <a:latin typeface="Arial" panose="020B0604020202020204" pitchFamily="34" charset="0"/>
                          <a:ea typeface="+mn-ea"/>
                          <a:cs typeface="Arial" panose="020B0604020202020204" pitchFamily="34" charset="0"/>
                        </a:rPr>
                        <a:t>c) Objetivos </a:t>
                      </a:r>
                      <a:r>
                        <a:rPr lang="es-ES_tradnl" sz="1400" b="1" kern="1200" dirty="0">
                          <a:solidFill>
                            <a:schemeClr val="lt1"/>
                          </a:solidFill>
                          <a:effectLst/>
                          <a:latin typeface="Arial" panose="020B0604020202020204" pitchFamily="34" charset="0"/>
                          <a:ea typeface="+mn-ea"/>
                          <a:cs typeface="Arial" panose="020B0604020202020204" pitchFamily="34" charset="0"/>
                        </a:rPr>
                        <a:t>y plan de trabajo</a:t>
                      </a:r>
                    </a:p>
                  </a:txBody>
                  <a:tcPr marL="58319" marR="58319" marT="0" marB="0"/>
                </a:tc>
                <a:tc>
                  <a:txBody>
                    <a:bodyPr/>
                    <a:lstStyle/>
                    <a:p>
                      <a:pPr indent="0" algn="ctr">
                        <a:spcAft>
                          <a:spcPts val="0"/>
                        </a:spcAft>
                      </a:pPr>
                      <a:r>
                        <a:rPr lang="es-ES_tradnl" sz="1400">
                          <a:effectLst/>
                          <a:latin typeface="Arial" panose="020B0604020202020204" pitchFamily="34" charset="0"/>
                          <a:cs typeface="Arial" panose="020B0604020202020204" pitchFamily="34" charset="0"/>
                        </a:rPr>
                        <a:t>23</a:t>
                      </a:r>
                      <a:endParaRPr lang="es-ES_tradnl" sz="140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182563" indent="0" algn="just">
                        <a:spcAft>
                          <a:spcPts val="0"/>
                        </a:spcAft>
                      </a:pPr>
                      <a:r>
                        <a:rPr lang="es-ES_tradnl" sz="1200" dirty="0">
                          <a:effectLst/>
                          <a:latin typeface="Arial" panose="020B0604020202020204" pitchFamily="34" charset="0"/>
                          <a:cs typeface="Arial" panose="020B0604020202020204" pitchFamily="34" charset="0"/>
                        </a:rPr>
                        <a:t>Objetivos</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a:effectLst/>
                          <a:latin typeface="Arial" panose="020B0604020202020204" pitchFamily="34" charset="0"/>
                          <a:cs typeface="Arial" panose="020B0604020202020204" pitchFamily="34" charset="0"/>
                        </a:rPr>
                        <a:t> </a:t>
                      </a:r>
                      <a:endParaRPr lang="es-ES_tradnl" sz="140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5</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182563" indent="0" algn="just">
                        <a:spcAft>
                          <a:spcPts val="0"/>
                        </a:spcAft>
                      </a:pPr>
                      <a:r>
                        <a:rPr lang="es-ES_tradnl" sz="1200" dirty="0">
                          <a:effectLst/>
                          <a:latin typeface="Arial" panose="020B0604020202020204" pitchFamily="34" charset="0"/>
                          <a:cs typeface="Arial" panose="020B0604020202020204" pitchFamily="34" charset="0"/>
                        </a:rPr>
                        <a:t>Impacto social, económico y tecnológico de los resultados previstos</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a:effectLst/>
                          <a:latin typeface="Arial" panose="020B0604020202020204" pitchFamily="34" charset="0"/>
                          <a:cs typeface="Arial" panose="020B0604020202020204" pitchFamily="34" charset="0"/>
                        </a:rPr>
                        <a:t> </a:t>
                      </a:r>
                      <a:endParaRPr lang="es-ES_tradnl" sz="140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3</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182563" indent="0" algn="just">
                        <a:spcAft>
                          <a:spcPts val="0"/>
                        </a:spcAft>
                      </a:pPr>
                      <a:r>
                        <a:rPr lang="es-ES_tradnl" sz="1200" dirty="0">
                          <a:effectLst/>
                          <a:latin typeface="Arial" panose="020B0604020202020204" pitchFamily="34" charset="0"/>
                          <a:cs typeface="Arial" panose="020B0604020202020204" pitchFamily="34" charset="0"/>
                        </a:rPr>
                        <a:t>Alineamiento con la estrategia RIS3 de Euskadi</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a:effectLst/>
                          <a:latin typeface="Arial" panose="020B0604020202020204" pitchFamily="34" charset="0"/>
                          <a:cs typeface="Arial" panose="020B0604020202020204" pitchFamily="34" charset="0"/>
                        </a:rPr>
                        <a:t> </a:t>
                      </a:r>
                      <a:endParaRPr lang="es-ES_tradnl" sz="140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3</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182563" indent="0" algn="just">
                        <a:spcAft>
                          <a:spcPts val="0"/>
                        </a:spcAft>
                      </a:pPr>
                      <a:r>
                        <a:rPr lang="es-ES_tradnl" sz="1200" dirty="0">
                          <a:effectLst/>
                          <a:latin typeface="Arial" panose="020B0604020202020204" pitchFamily="34" charset="0"/>
                          <a:cs typeface="Arial" panose="020B0604020202020204" pitchFamily="34" charset="0"/>
                        </a:rPr>
                        <a:t>Plan de trabajo</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a:effectLst/>
                          <a:latin typeface="Arial" panose="020B0604020202020204" pitchFamily="34" charset="0"/>
                          <a:cs typeface="Arial" panose="020B0604020202020204" pitchFamily="34" charset="0"/>
                        </a:rPr>
                        <a:t> </a:t>
                      </a:r>
                      <a:endParaRPr lang="es-ES_tradnl" sz="140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6</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182563" indent="0" algn="just">
                        <a:spcAft>
                          <a:spcPts val="0"/>
                        </a:spcAft>
                      </a:pPr>
                      <a:r>
                        <a:rPr lang="es-ES_tradnl" sz="1200" dirty="0">
                          <a:effectLst/>
                          <a:latin typeface="Arial" panose="020B0604020202020204" pitchFamily="34" charset="0"/>
                          <a:cs typeface="Arial" panose="020B0604020202020204" pitchFamily="34" charset="0"/>
                        </a:rPr>
                        <a:t>Divulgación y acciones de comunicación científica a la sociedad</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3</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182563" indent="0" algn="just">
                        <a:spcAft>
                          <a:spcPts val="0"/>
                        </a:spcAft>
                      </a:pPr>
                      <a:r>
                        <a:rPr lang="es-ES_tradnl" sz="1200" dirty="0">
                          <a:effectLst/>
                          <a:latin typeface="Arial" panose="020B0604020202020204" pitchFamily="34" charset="0"/>
                          <a:cs typeface="Arial" panose="020B0604020202020204" pitchFamily="34" charset="0"/>
                        </a:rPr>
                        <a:t>Presupuesto</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3</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0" indent="0" algn="just" defTabSz="636435" rtl="0" eaLnBrk="1" latinLnBrk="0" hangingPunct="1">
                        <a:spcAft>
                          <a:spcPts val="0"/>
                        </a:spcAft>
                      </a:pPr>
                      <a:r>
                        <a:rPr lang="es-ES_tradnl" sz="1400" b="1" kern="1200" dirty="0" smtClean="0">
                          <a:solidFill>
                            <a:schemeClr val="lt1"/>
                          </a:solidFill>
                          <a:effectLst/>
                          <a:latin typeface="Arial" panose="020B0604020202020204" pitchFamily="34" charset="0"/>
                          <a:ea typeface="+mn-ea"/>
                          <a:cs typeface="Arial" panose="020B0604020202020204" pitchFamily="34" charset="0"/>
                        </a:rPr>
                        <a:t>d)</a:t>
                      </a:r>
                      <a:r>
                        <a:rPr lang="es-ES_tradnl" sz="1400" b="1" kern="1200" baseline="0" dirty="0" smtClean="0">
                          <a:solidFill>
                            <a:schemeClr val="lt1"/>
                          </a:solidFill>
                          <a:effectLst/>
                          <a:latin typeface="Arial" panose="020B0604020202020204" pitchFamily="34" charset="0"/>
                          <a:ea typeface="+mn-ea"/>
                          <a:cs typeface="Arial" panose="020B0604020202020204" pitchFamily="34" charset="0"/>
                        </a:rPr>
                        <a:t> </a:t>
                      </a:r>
                      <a:r>
                        <a:rPr lang="es-ES_tradnl" sz="1400" b="1" kern="1200" dirty="0" smtClean="0">
                          <a:solidFill>
                            <a:schemeClr val="lt1"/>
                          </a:solidFill>
                          <a:effectLst/>
                          <a:latin typeface="Arial" panose="020B0604020202020204" pitchFamily="34" charset="0"/>
                          <a:ea typeface="+mn-ea"/>
                          <a:cs typeface="Arial" panose="020B0604020202020204" pitchFamily="34" charset="0"/>
                        </a:rPr>
                        <a:t>Criterios </a:t>
                      </a:r>
                      <a:r>
                        <a:rPr lang="es-ES_tradnl" sz="1400" b="1" kern="1200" dirty="0">
                          <a:solidFill>
                            <a:schemeClr val="lt1"/>
                          </a:solidFill>
                          <a:effectLst/>
                          <a:latin typeface="Arial" panose="020B0604020202020204" pitchFamily="34" charset="0"/>
                          <a:ea typeface="+mn-ea"/>
                          <a:cs typeface="Arial" panose="020B0604020202020204" pitchFamily="34" charset="0"/>
                        </a:rPr>
                        <a:t>complementarios</a:t>
                      </a:r>
                    </a:p>
                  </a:txBody>
                  <a:tcPr marL="58319" marR="58319" marT="0" marB="0"/>
                </a:tc>
                <a:tc>
                  <a:txBody>
                    <a:bodyPr/>
                    <a:lstStyle/>
                    <a:p>
                      <a:pPr indent="0" algn="ctr">
                        <a:spcAft>
                          <a:spcPts val="0"/>
                        </a:spcAft>
                      </a:pPr>
                      <a:r>
                        <a:rPr lang="es-ES_tradnl" sz="1400">
                          <a:effectLst/>
                          <a:latin typeface="Arial" panose="020B0604020202020204" pitchFamily="34" charset="0"/>
                          <a:cs typeface="Arial" panose="020B0604020202020204" pitchFamily="34" charset="0"/>
                        </a:rPr>
                        <a:t>7</a:t>
                      </a:r>
                      <a:endParaRPr lang="es-ES_tradnl" sz="140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182563" indent="0" algn="just">
                        <a:spcAft>
                          <a:spcPts val="0"/>
                        </a:spcAft>
                      </a:pPr>
                      <a:r>
                        <a:rPr lang="es-ES_tradnl" sz="1200" dirty="0">
                          <a:effectLst/>
                          <a:latin typeface="Arial" panose="020B0604020202020204" pitchFamily="34" charset="0"/>
                          <a:cs typeface="Arial" panose="020B0604020202020204" pitchFamily="34" charset="0"/>
                        </a:rPr>
                        <a:t>Estructura, </a:t>
                      </a:r>
                      <a:r>
                        <a:rPr lang="es-ES_tradnl" sz="1200" dirty="0" err="1">
                          <a:effectLst/>
                          <a:latin typeface="Arial" panose="020B0604020202020204" pitchFamily="34" charset="0"/>
                          <a:cs typeface="Arial" panose="020B0604020202020204" pitchFamily="34" charset="0"/>
                        </a:rPr>
                        <a:t>multidisciplinariedad</a:t>
                      </a:r>
                      <a:r>
                        <a:rPr lang="es-ES_tradnl" sz="1200" dirty="0">
                          <a:effectLst/>
                          <a:latin typeface="Arial" panose="020B0604020202020204" pitchFamily="34" charset="0"/>
                          <a:cs typeface="Arial" panose="020B0604020202020204" pitchFamily="34" charset="0"/>
                        </a:rPr>
                        <a:t>, operatividad y relevo generacional</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a:effectLst/>
                          <a:latin typeface="Arial" panose="020B0604020202020204" pitchFamily="34" charset="0"/>
                          <a:cs typeface="Arial" panose="020B0604020202020204" pitchFamily="34" charset="0"/>
                        </a:rPr>
                        <a:t> </a:t>
                      </a:r>
                      <a:endParaRPr lang="es-ES_tradnl" sz="140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3</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182563" indent="0" algn="just">
                        <a:spcAft>
                          <a:spcPts val="0"/>
                        </a:spcAft>
                      </a:pPr>
                      <a:r>
                        <a:rPr lang="es-ES_tradnl" sz="1200" dirty="0">
                          <a:effectLst/>
                          <a:latin typeface="Arial" panose="020B0604020202020204" pitchFamily="34" charset="0"/>
                          <a:cs typeface="Arial" panose="020B0604020202020204" pitchFamily="34" charset="0"/>
                        </a:rPr>
                        <a:t>Equilibrio de género</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a:effectLst/>
                          <a:latin typeface="Arial" panose="020B0604020202020204" pitchFamily="34" charset="0"/>
                          <a:cs typeface="Arial" panose="020B0604020202020204" pitchFamily="34" charset="0"/>
                        </a:rPr>
                        <a:t> </a:t>
                      </a:r>
                      <a:endParaRPr lang="es-ES_tradnl" sz="140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2</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r h="216000">
                <a:tc>
                  <a:txBody>
                    <a:bodyPr/>
                    <a:lstStyle/>
                    <a:p>
                      <a:pPr marL="182563" indent="0" algn="just">
                        <a:spcAft>
                          <a:spcPts val="0"/>
                        </a:spcAft>
                      </a:pPr>
                      <a:r>
                        <a:rPr lang="es-ES_tradnl" sz="1200" dirty="0">
                          <a:effectLst/>
                          <a:latin typeface="Arial" panose="020B0604020202020204" pitchFamily="34" charset="0"/>
                          <a:cs typeface="Arial" panose="020B0604020202020204" pitchFamily="34" charset="0"/>
                        </a:rPr>
                        <a:t>Potencial de competitividad del grupo e internacionalización</a:t>
                      </a:r>
                      <a:endParaRPr lang="es-ES_tradnl" sz="1200" dirty="0">
                        <a:effectLst/>
                        <a:latin typeface="Arial" panose="020B0604020202020204" pitchFamily="34" charset="0"/>
                        <a:ea typeface="Times New Roman"/>
                        <a:cs typeface="Arial" panose="020B0604020202020204" pitchFamily="34" charset="0"/>
                      </a:endParaRPr>
                    </a:p>
                  </a:txBody>
                  <a:tcPr marL="58319" marR="58319" marT="0" marB="0"/>
                </a:tc>
                <a:tc>
                  <a:txBody>
                    <a:bodyPr/>
                    <a:lstStyle/>
                    <a:p>
                      <a:pPr indent="0" algn="ctr">
                        <a:spcAft>
                          <a:spcPts val="0"/>
                        </a:spcAft>
                      </a:pPr>
                      <a:r>
                        <a:rPr lang="es-ES_tradnl" sz="1400">
                          <a:effectLst/>
                          <a:latin typeface="Arial" panose="020B0604020202020204" pitchFamily="34" charset="0"/>
                          <a:cs typeface="Arial" panose="020B0604020202020204" pitchFamily="34" charset="0"/>
                        </a:rPr>
                        <a:t> </a:t>
                      </a:r>
                      <a:endParaRPr lang="es-ES_tradnl" sz="1400">
                        <a:effectLst/>
                        <a:latin typeface="Arial" panose="020B0604020202020204" pitchFamily="34" charset="0"/>
                        <a:ea typeface="Times New Roman"/>
                        <a:cs typeface="Arial" panose="020B0604020202020204" pitchFamily="34" charset="0"/>
                      </a:endParaRPr>
                    </a:p>
                  </a:txBody>
                  <a:tcPr marL="58319" marR="58319" marT="0" marB="0" anchor="ctr"/>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2</a:t>
                      </a:r>
                      <a:endParaRPr lang="es-ES_tradnl" sz="1400" dirty="0">
                        <a:effectLst/>
                        <a:latin typeface="Arial" panose="020B0604020202020204" pitchFamily="34" charset="0"/>
                        <a:ea typeface="Times New Roman"/>
                        <a:cs typeface="Arial" panose="020B0604020202020204" pitchFamily="34" charset="0"/>
                      </a:endParaRPr>
                    </a:p>
                  </a:txBody>
                  <a:tcPr marL="58319" marR="58319" marT="0" marB="0" anchor="ctr"/>
                </a:tc>
              </a:tr>
            </a:tbl>
          </a:graphicData>
        </a:graphic>
      </p:graphicFrame>
    </p:spTree>
    <p:extLst>
      <p:ext uri="{BB962C8B-B14F-4D97-AF65-F5344CB8AC3E}">
        <p14:creationId xmlns:p14="http://schemas.microsoft.com/office/powerpoint/2010/main" val="410396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dirty="0" err="1" smtClean="0"/>
              <a:t>Propuesta</a:t>
            </a:r>
            <a:r>
              <a:rPr lang="eu-ES" dirty="0" smtClean="0"/>
              <a:t> de </a:t>
            </a:r>
            <a:r>
              <a:rPr lang="eu-ES" dirty="0" err="1" smtClean="0"/>
              <a:t>resolución</a:t>
            </a:r>
            <a:r>
              <a:rPr lang="eu-ES" dirty="0" smtClean="0"/>
              <a:t> (1</a:t>
            </a:r>
            <a:r>
              <a:rPr lang="eu-ES" dirty="0" err="1" smtClean="0"/>
              <a:t>)</a:t>
            </a:r>
            <a:endParaRPr lang="eu-ES" dirty="0"/>
          </a:p>
        </p:txBody>
      </p:sp>
      <p:sp>
        <p:nvSpPr>
          <p:cNvPr id="3" name="Testuaren leku-marka 2"/>
          <p:cNvSpPr>
            <a:spLocks noGrp="1"/>
          </p:cNvSpPr>
          <p:nvPr>
            <p:ph type="body" sz="quarter" idx="11"/>
          </p:nvPr>
        </p:nvSpPr>
        <p:spPr/>
        <p:txBody>
          <a:bodyPr/>
          <a:lstStyle/>
          <a:p>
            <a:pPr>
              <a:buNone/>
            </a:pPr>
            <a:r>
              <a:rPr lang="eu-ES" sz="1600" dirty="0" smtClean="0"/>
              <a:t>1</a:t>
            </a:r>
            <a:r>
              <a:rPr lang="eu-ES" sz="1600" dirty="0"/>
              <a:t>.- Los </a:t>
            </a:r>
            <a:r>
              <a:rPr lang="eu-ES" sz="1600" dirty="0" err="1"/>
              <a:t>resultados</a:t>
            </a:r>
            <a:r>
              <a:rPr lang="eu-ES" sz="1600" dirty="0"/>
              <a:t> de la </a:t>
            </a:r>
            <a:r>
              <a:rPr lang="eu-ES" sz="1600" dirty="0" err="1"/>
              <a:t>evaluación</a:t>
            </a:r>
            <a:r>
              <a:rPr lang="eu-ES" sz="1600" dirty="0"/>
              <a:t> </a:t>
            </a:r>
            <a:r>
              <a:rPr lang="es-ES_tradnl" sz="1600" dirty="0"/>
              <a:t>se harán llegar a la </a:t>
            </a:r>
            <a:r>
              <a:rPr lang="es-ES_tradnl" sz="1600" dirty="0" smtClean="0"/>
              <a:t>Comisión </a:t>
            </a:r>
            <a:r>
              <a:rPr lang="es-ES_tradnl" sz="1600" dirty="0"/>
              <a:t>de Selección, que estará constituida por la Directora de Investigación, que la preside, la Directora de Política y Coordinación Universitaria, y una o un técnico de la Dirección de Investigación, que desempeñará las tareas de secretaría.</a:t>
            </a:r>
            <a:r>
              <a:rPr lang="eu-ES" sz="1600" dirty="0" smtClean="0"/>
              <a:t>.</a:t>
            </a:r>
          </a:p>
          <a:p>
            <a:pPr>
              <a:buNone/>
            </a:pPr>
            <a:endParaRPr lang="eu-ES" sz="1600" dirty="0"/>
          </a:p>
          <a:p>
            <a:pPr>
              <a:buNone/>
            </a:pPr>
            <a:r>
              <a:rPr lang="eu-ES" sz="1600" dirty="0" smtClean="0"/>
              <a:t>2</a:t>
            </a:r>
            <a:r>
              <a:rPr lang="eu-ES" sz="1600" dirty="0"/>
              <a:t>.- </a:t>
            </a:r>
            <a:r>
              <a:rPr lang="es-ES_tradnl" sz="1600" dirty="0"/>
              <a:t>La Comisión de Selección revisará la correcta aplicación de las bases de la convocatoria, asignará los recursos y elevará una propuesta de resolución en la que se determinará los grupos que se acreditan de tipo A o de tipo B y la subvención que corresponde a cada uno de ellos, y en su caso, los grupos cuya solicitud ha sido denegada y el motivo de denegación</a:t>
            </a:r>
            <a:r>
              <a:rPr lang="eu-ES" sz="1600" dirty="0" smtClean="0"/>
              <a:t>.</a:t>
            </a:r>
          </a:p>
          <a:p>
            <a:pPr>
              <a:buNone/>
            </a:pPr>
            <a:endParaRPr lang="eu-ES" sz="1600" dirty="0" smtClean="0"/>
          </a:p>
          <a:p>
            <a:pPr>
              <a:buNone/>
            </a:pPr>
            <a:r>
              <a:rPr lang="eu-ES" sz="1600" dirty="0" smtClean="0"/>
              <a:t>3</a:t>
            </a:r>
            <a:r>
              <a:rPr lang="eu-ES" sz="1600" dirty="0"/>
              <a:t>.- </a:t>
            </a:r>
            <a:r>
              <a:rPr lang="es-ES_tradnl" sz="1600" dirty="0"/>
              <a:t>La Comisión de Selección procederá a la evaluación de la adecuación de las líneas de investigación desarrolladas en el grupo a las prioridades de especialización inteligente (RIS3) de Euskadi. La puntuación se otorgará en función del grado de solapamiento entre dichas líneas de investigación y las prioridades RIS3, mediante la aplicación de la siguiente regla</a:t>
            </a:r>
            <a:r>
              <a:rPr lang="es-ES" sz="1600" dirty="0" smtClean="0"/>
              <a:t>. </a:t>
            </a:r>
          </a:p>
          <a:p>
            <a:pPr>
              <a:buNone/>
            </a:pPr>
            <a:endParaRPr lang="es-ES" sz="1600" dirty="0" smtClean="0"/>
          </a:p>
          <a:p>
            <a:pPr>
              <a:buNone/>
            </a:pPr>
            <a:r>
              <a:rPr lang="es-ES" sz="1600" dirty="0" smtClean="0"/>
              <a:t>	</a:t>
            </a:r>
            <a:endParaRPr lang="eu-ES" sz="1600" dirty="0"/>
          </a:p>
          <a:p>
            <a:endParaRPr lang="es-ES" sz="1600" dirty="0" smtClean="0"/>
          </a:p>
          <a:p>
            <a:endParaRPr lang="eu-ES" dirty="0"/>
          </a:p>
          <a:p>
            <a:endParaRPr lang="eu-ES" dirty="0"/>
          </a:p>
        </p:txBody>
      </p:sp>
      <p:graphicFrame>
        <p:nvGraphicFramePr>
          <p:cNvPr id="4" name="3 Tabla"/>
          <p:cNvGraphicFramePr>
            <a:graphicFrameLocks noGrp="1"/>
          </p:cNvGraphicFramePr>
          <p:nvPr>
            <p:extLst>
              <p:ext uri="{D42A27DB-BD31-4B8C-83A1-F6EECF244321}">
                <p14:modId xmlns:p14="http://schemas.microsoft.com/office/powerpoint/2010/main" val="4094380211"/>
              </p:ext>
            </p:extLst>
          </p:nvPr>
        </p:nvGraphicFramePr>
        <p:xfrm>
          <a:off x="2826544" y="5037603"/>
          <a:ext cx="3709988" cy="1226820"/>
        </p:xfrm>
        <a:graphic>
          <a:graphicData uri="http://schemas.openxmlformats.org/drawingml/2006/table">
            <a:tbl>
              <a:tblPr firstRow="1" firstCol="1" bandRow="1">
                <a:tableStyleId>{5C22544A-7EE6-4342-B048-85BDC9FD1C3A}</a:tableStyleId>
              </a:tblPr>
              <a:tblGrid>
                <a:gridCol w="2701925"/>
                <a:gridCol w="1008063"/>
              </a:tblGrid>
              <a:tr h="60391">
                <a:tc>
                  <a:txBody>
                    <a:bodyPr/>
                    <a:lstStyle/>
                    <a:p>
                      <a:pPr indent="269875" algn="ctr">
                        <a:lnSpc>
                          <a:spcPct val="115000"/>
                        </a:lnSpc>
                        <a:spcAft>
                          <a:spcPts val="0"/>
                        </a:spcAft>
                      </a:pPr>
                      <a:r>
                        <a:rPr lang="es-ES_tradnl" sz="1400">
                          <a:effectLst/>
                          <a:latin typeface="Arial" panose="020B0604020202020204" pitchFamily="34" charset="0"/>
                          <a:cs typeface="Arial" panose="020B0604020202020204" pitchFamily="34" charset="0"/>
                        </a:rPr>
                        <a:t>Grado de solapamiento (%)</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indent="269875" algn="just">
                        <a:lnSpc>
                          <a:spcPct val="115000"/>
                        </a:lnSpc>
                        <a:spcAft>
                          <a:spcPts val="0"/>
                        </a:spcAft>
                      </a:pPr>
                      <a:r>
                        <a:rPr lang="es-ES_tradnl" sz="1400">
                          <a:effectLst/>
                          <a:latin typeface="Arial" panose="020B0604020202020204" pitchFamily="34" charset="0"/>
                          <a:cs typeface="Arial" panose="020B0604020202020204" pitchFamily="34" charset="0"/>
                        </a:rPr>
                        <a:t>Puntos</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nchor="ctr"/>
                </a:tc>
              </a:tr>
              <a:tr h="190500">
                <a:tc>
                  <a:txBody>
                    <a:bodyPr/>
                    <a:lstStyle/>
                    <a:p>
                      <a:pPr indent="269875" algn="just">
                        <a:lnSpc>
                          <a:spcPct val="115000"/>
                        </a:lnSpc>
                        <a:spcAft>
                          <a:spcPts val="0"/>
                        </a:spcAft>
                      </a:pPr>
                      <a:r>
                        <a:rPr lang="es-ES_tradnl" sz="1400">
                          <a:effectLst/>
                          <a:latin typeface="Arial" panose="020B0604020202020204" pitchFamily="34" charset="0"/>
                          <a:cs typeface="Arial" panose="020B0604020202020204" pitchFamily="34" charset="0"/>
                        </a:rPr>
                        <a:t>≥ 70</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indent="269875" algn="just">
                        <a:lnSpc>
                          <a:spcPct val="115000"/>
                        </a:lnSpc>
                        <a:spcAft>
                          <a:spcPts val="0"/>
                        </a:spcAft>
                      </a:pPr>
                      <a:r>
                        <a:rPr lang="es-ES_tradnl" sz="1400">
                          <a:effectLst/>
                          <a:latin typeface="Arial" panose="020B0604020202020204" pitchFamily="34" charset="0"/>
                          <a:cs typeface="Arial" panose="020B0604020202020204" pitchFamily="34" charset="0"/>
                        </a:rPr>
                        <a:t>3</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nchor="ctr"/>
                </a:tc>
              </a:tr>
              <a:tr h="190500">
                <a:tc>
                  <a:txBody>
                    <a:bodyPr/>
                    <a:lstStyle/>
                    <a:p>
                      <a:pPr indent="269875" algn="just">
                        <a:lnSpc>
                          <a:spcPct val="115000"/>
                        </a:lnSpc>
                        <a:spcAft>
                          <a:spcPts val="0"/>
                        </a:spcAft>
                      </a:pPr>
                      <a:r>
                        <a:rPr lang="es-ES_tradnl" sz="1400">
                          <a:effectLst/>
                          <a:latin typeface="Arial" panose="020B0604020202020204" pitchFamily="34" charset="0"/>
                          <a:cs typeface="Arial" panose="020B0604020202020204" pitchFamily="34" charset="0"/>
                        </a:rPr>
                        <a:t>≥50 y &lt;70</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indent="269875" algn="just">
                        <a:lnSpc>
                          <a:spcPct val="115000"/>
                        </a:lnSpc>
                        <a:spcAft>
                          <a:spcPts val="0"/>
                        </a:spcAft>
                      </a:pPr>
                      <a:r>
                        <a:rPr lang="es-ES_tradnl" sz="1400">
                          <a:effectLst/>
                          <a:latin typeface="Arial" panose="020B0604020202020204" pitchFamily="34" charset="0"/>
                          <a:cs typeface="Arial" panose="020B0604020202020204" pitchFamily="34" charset="0"/>
                        </a:rPr>
                        <a:t>2</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nchor="ctr"/>
                </a:tc>
              </a:tr>
              <a:tr h="190500">
                <a:tc>
                  <a:txBody>
                    <a:bodyPr/>
                    <a:lstStyle/>
                    <a:p>
                      <a:pPr indent="269875" algn="just">
                        <a:lnSpc>
                          <a:spcPct val="115000"/>
                        </a:lnSpc>
                        <a:spcAft>
                          <a:spcPts val="0"/>
                        </a:spcAft>
                      </a:pPr>
                      <a:r>
                        <a:rPr lang="es-ES_tradnl" sz="1400">
                          <a:effectLst/>
                          <a:latin typeface="Arial" panose="020B0604020202020204" pitchFamily="34" charset="0"/>
                          <a:cs typeface="Arial" panose="020B0604020202020204" pitchFamily="34" charset="0"/>
                        </a:rPr>
                        <a:t>≥20 y &lt;50</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indent="269875" algn="just">
                        <a:lnSpc>
                          <a:spcPct val="115000"/>
                        </a:lnSpc>
                        <a:spcAft>
                          <a:spcPts val="0"/>
                        </a:spcAft>
                      </a:pPr>
                      <a:r>
                        <a:rPr lang="es-ES_tradnl" sz="1400">
                          <a:effectLst/>
                          <a:latin typeface="Arial" panose="020B0604020202020204" pitchFamily="34" charset="0"/>
                          <a:cs typeface="Arial" panose="020B0604020202020204" pitchFamily="34" charset="0"/>
                        </a:rPr>
                        <a:t>1</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nchor="ctr"/>
                </a:tc>
              </a:tr>
              <a:tr h="190500">
                <a:tc>
                  <a:txBody>
                    <a:bodyPr/>
                    <a:lstStyle/>
                    <a:p>
                      <a:pPr indent="269875" algn="just">
                        <a:lnSpc>
                          <a:spcPct val="115000"/>
                        </a:lnSpc>
                        <a:spcAft>
                          <a:spcPts val="0"/>
                        </a:spcAft>
                      </a:pPr>
                      <a:r>
                        <a:rPr lang="es-ES_tradnl" sz="1400">
                          <a:effectLst/>
                          <a:latin typeface="Arial" panose="020B0604020202020204" pitchFamily="34" charset="0"/>
                          <a:cs typeface="Arial" panose="020B0604020202020204" pitchFamily="34" charset="0"/>
                        </a:rPr>
                        <a:t>&lt;20</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tc>
                <a:tc>
                  <a:txBody>
                    <a:bodyPr/>
                    <a:lstStyle/>
                    <a:p>
                      <a:pPr indent="269875" algn="just">
                        <a:lnSpc>
                          <a:spcPct val="115000"/>
                        </a:lnSpc>
                        <a:spcAft>
                          <a:spcPts val="0"/>
                        </a:spcAft>
                      </a:pPr>
                      <a:r>
                        <a:rPr lang="es-ES_tradnl" sz="1400" dirty="0">
                          <a:effectLst/>
                          <a:latin typeface="Arial" panose="020B0604020202020204" pitchFamily="34" charset="0"/>
                          <a:cs typeface="Arial" panose="020B0604020202020204" pitchFamily="34" charset="0"/>
                        </a:rPr>
                        <a:t>0</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r>
            </a:tbl>
          </a:graphicData>
        </a:graphic>
      </p:graphicFrame>
    </p:spTree>
    <p:extLst>
      <p:ext uri="{BB962C8B-B14F-4D97-AF65-F5344CB8AC3E}">
        <p14:creationId xmlns:p14="http://schemas.microsoft.com/office/powerpoint/2010/main" val="4113343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u-ES" dirty="0" err="1"/>
              <a:t>Propuesta</a:t>
            </a:r>
            <a:r>
              <a:rPr lang="eu-ES" dirty="0"/>
              <a:t> de </a:t>
            </a:r>
            <a:r>
              <a:rPr lang="eu-ES" dirty="0" err="1"/>
              <a:t>resolución</a:t>
            </a:r>
            <a:r>
              <a:rPr lang="eu-ES" dirty="0"/>
              <a:t> </a:t>
            </a:r>
            <a:r>
              <a:rPr lang="eu-ES" dirty="0" smtClean="0"/>
              <a:t>(2)</a:t>
            </a:r>
            <a:endParaRPr lang="es-ES_tradnl" dirty="0"/>
          </a:p>
        </p:txBody>
      </p:sp>
      <p:sp>
        <p:nvSpPr>
          <p:cNvPr id="3" name="2 Marcador de texto"/>
          <p:cNvSpPr>
            <a:spLocks noGrp="1"/>
          </p:cNvSpPr>
          <p:nvPr>
            <p:ph type="body" sz="quarter" idx="11"/>
          </p:nvPr>
        </p:nvSpPr>
        <p:spPr/>
        <p:txBody>
          <a:bodyPr/>
          <a:lstStyle/>
          <a:p>
            <a:pPr marL="182563" indent="-182563">
              <a:buNone/>
            </a:pPr>
            <a:r>
              <a:rPr lang="es-ES_tradnl" sz="1600" dirty="0" smtClean="0"/>
              <a:t>4.- No </a:t>
            </a:r>
            <a:r>
              <a:rPr lang="es-ES_tradnl" sz="1600" dirty="0"/>
              <a:t>se consideran elegibles y por lo tanto no obtendrán la acreditación de grupo en la presente convocatoria, las solicitudes de los grupos que  obtengan una puntuación menor de 50 puntos en su conjunto o menor del 60% de la puntuación máxima posible en el apartado de criterios básicos </a:t>
            </a:r>
            <a:endParaRPr lang="es-ES_tradnl" sz="1600" dirty="0"/>
          </a:p>
          <a:p>
            <a:pPr marL="182563" indent="-182563">
              <a:buNone/>
            </a:pPr>
            <a:endParaRPr lang="es-ES_tradnl" sz="1600" dirty="0" smtClean="0"/>
          </a:p>
          <a:p>
            <a:pPr marL="182563" indent="-182563">
              <a:buNone/>
            </a:pPr>
            <a:r>
              <a:rPr lang="es-ES_tradnl" sz="1600" dirty="0" smtClean="0"/>
              <a:t>5.- Pertenecerán </a:t>
            </a:r>
            <a:r>
              <a:rPr lang="es-ES_tradnl" sz="1600" dirty="0"/>
              <a:t>a la categoría de grupo tipo A aquellos grupos de investigación que hayan obtenido una puntuación igual o superior a 75 puntos. Pertenecerán a la categoría de grupo tipo B aquellos grupos de investigación que hayan obtenido una puntuación igual o superior a 50 e inferior a 75 puntos. </a:t>
            </a:r>
            <a:endParaRPr lang="es-ES_tradnl" sz="1600" dirty="0" smtClean="0"/>
          </a:p>
          <a:p>
            <a:pPr marL="182563" indent="-182563">
              <a:buNone/>
            </a:pPr>
            <a:endParaRPr lang="es-ES_tradnl" sz="1600" dirty="0" smtClean="0"/>
          </a:p>
          <a:p>
            <a:pPr marL="182563" indent="-182563">
              <a:buNone/>
            </a:pPr>
            <a:r>
              <a:rPr lang="es-ES_tradnl" sz="1600" dirty="0" smtClean="0"/>
              <a:t>6.– </a:t>
            </a:r>
            <a:r>
              <a:rPr lang="es-ES_tradnl" sz="1600" dirty="0"/>
              <a:t>Los grupos de investigación reconocidos como grupo de tipo A y B podrán obtener subvención para un periodo de tres años.</a:t>
            </a:r>
          </a:p>
          <a:p>
            <a:pPr marL="0" indent="0">
              <a:buNone/>
            </a:pPr>
            <a:endParaRPr lang="es-ES_tradnl" sz="1600" dirty="0"/>
          </a:p>
          <a:p>
            <a:endParaRPr lang="es-ES_tradnl" dirty="0"/>
          </a:p>
        </p:txBody>
      </p:sp>
    </p:spTree>
    <p:extLst>
      <p:ext uri="{BB962C8B-B14F-4D97-AF65-F5344CB8AC3E}">
        <p14:creationId xmlns:p14="http://schemas.microsoft.com/office/powerpoint/2010/main" val="328369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dirty="0" err="1" smtClean="0"/>
              <a:t>Propuesta</a:t>
            </a:r>
            <a:r>
              <a:rPr lang="eu-ES" dirty="0" smtClean="0"/>
              <a:t> de </a:t>
            </a:r>
            <a:r>
              <a:rPr lang="eu-ES" dirty="0" err="1" smtClean="0"/>
              <a:t>resolución</a:t>
            </a:r>
            <a:r>
              <a:rPr lang="eu-ES" dirty="0" smtClean="0"/>
              <a:t> </a:t>
            </a:r>
            <a:r>
              <a:rPr lang="eu-ES" dirty="0" smtClean="0"/>
              <a:t>(3)</a:t>
            </a:r>
            <a:endParaRPr lang="eu-ES" dirty="0"/>
          </a:p>
        </p:txBody>
      </p:sp>
      <p:sp>
        <p:nvSpPr>
          <p:cNvPr id="3" name="Testuaren leku-marka 2"/>
          <p:cNvSpPr>
            <a:spLocks noGrp="1"/>
          </p:cNvSpPr>
          <p:nvPr>
            <p:ph type="body" sz="quarter" idx="11"/>
          </p:nvPr>
        </p:nvSpPr>
        <p:spPr>
          <a:xfrm>
            <a:off x="482121" y="791815"/>
            <a:ext cx="8447095" cy="4824536"/>
          </a:xfrm>
        </p:spPr>
        <p:txBody>
          <a:bodyPr/>
          <a:lstStyle/>
          <a:p>
            <a:pPr>
              <a:buNone/>
            </a:pPr>
            <a:r>
              <a:rPr lang="eu-ES" sz="1600" dirty="0" smtClean="0"/>
              <a:t>6</a:t>
            </a:r>
            <a:r>
              <a:rPr lang="eu-ES" sz="1600" dirty="0" smtClean="0"/>
              <a:t>.- </a:t>
            </a:r>
            <a:r>
              <a:rPr lang="eu-ES" sz="1600" dirty="0"/>
              <a:t>La </a:t>
            </a:r>
            <a:r>
              <a:rPr lang="eu-ES" sz="1600" dirty="0" err="1"/>
              <a:t>cantidad</a:t>
            </a:r>
            <a:r>
              <a:rPr lang="eu-ES" sz="1600" dirty="0"/>
              <a:t> a </a:t>
            </a:r>
            <a:r>
              <a:rPr lang="eu-ES" sz="1600" dirty="0" err="1"/>
              <a:t>conceder</a:t>
            </a:r>
            <a:r>
              <a:rPr lang="eu-ES" sz="1600" dirty="0"/>
              <a:t> a </a:t>
            </a:r>
            <a:r>
              <a:rPr lang="eu-ES" sz="1600" dirty="0" err="1"/>
              <a:t>cada</a:t>
            </a:r>
            <a:r>
              <a:rPr lang="eu-ES" sz="1600" dirty="0"/>
              <a:t> grupo </a:t>
            </a:r>
            <a:r>
              <a:rPr lang="eu-ES" sz="1600" dirty="0" err="1"/>
              <a:t>se</a:t>
            </a:r>
            <a:r>
              <a:rPr lang="eu-ES" sz="1600" dirty="0"/>
              <a:t> </a:t>
            </a:r>
            <a:r>
              <a:rPr lang="eu-ES" sz="1600" dirty="0" err="1"/>
              <a:t>obtendrá</a:t>
            </a:r>
            <a:r>
              <a:rPr lang="eu-ES" sz="1600" dirty="0"/>
              <a:t> </a:t>
            </a:r>
            <a:r>
              <a:rPr lang="eu-ES" sz="1600" dirty="0" err="1"/>
              <a:t>en</a:t>
            </a:r>
            <a:r>
              <a:rPr lang="eu-ES" sz="1600" dirty="0"/>
              <a:t> </a:t>
            </a:r>
            <a:r>
              <a:rPr lang="eu-ES" sz="1600" dirty="0" err="1"/>
              <a:t>aplicación</a:t>
            </a:r>
            <a:r>
              <a:rPr lang="eu-ES" sz="1600" dirty="0"/>
              <a:t> de los </a:t>
            </a:r>
            <a:r>
              <a:rPr lang="eu-ES" sz="1600" dirty="0" err="1"/>
              <a:t>siguientes</a:t>
            </a:r>
            <a:r>
              <a:rPr lang="eu-ES" sz="1600" dirty="0"/>
              <a:t> </a:t>
            </a:r>
            <a:r>
              <a:rPr lang="eu-ES" sz="1600" dirty="0" err="1"/>
              <a:t>módulos</a:t>
            </a:r>
            <a:r>
              <a:rPr lang="eu-ES" sz="1600" dirty="0"/>
              <a:t>:</a:t>
            </a:r>
          </a:p>
          <a:p>
            <a:pPr lvl="1">
              <a:buNone/>
            </a:pPr>
            <a:r>
              <a:rPr lang="eu-ES" sz="1600" dirty="0" smtClean="0"/>
              <a:t>	</a:t>
            </a:r>
            <a:r>
              <a:rPr lang="eu-ES" sz="1400" dirty="0" smtClean="0"/>
              <a:t>a</a:t>
            </a:r>
            <a:r>
              <a:rPr lang="eu-ES" sz="1400" dirty="0"/>
              <a:t>) </a:t>
            </a:r>
            <a:r>
              <a:rPr lang="eu-ES" sz="1400" dirty="0" err="1"/>
              <a:t>Dotaciones</a:t>
            </a:r>
            <a:r>
              <a:rPr lang="eu-ES" sz="1400" dirty="0"/>
              <a:t> para </a:t>
            </a:r>
            <a:r>
              <a:rPr lang="eu-ES" sz="1400" dirty="0" err="1"/>
              <a:t>gastos</a:t>
            </a:r>
            <a:r>
              <a:rPr lang="eu-ES" sz="1400" dirty="0"/>
              <a:t> de </a:t>
            </a:r>
            <a:r>
              <a:rPr lang="eu-ES" sz="1400" dirty="0" err="1"/>
              <a:t>contratación</a:t>
            </a:r>
            <a:r>
              <a:rPr lang="eu-ES" sz="1400" dirty="0"/>
              <a:t> de </a:t>
            </a:r>
            <a:r>
              <a:rPr lang="eu-ES" sz="1400" dirty="0" err="1"/>
              <a:t>personal</a:t>
            </a:r>
            <a:r>
              <a:rPr lang="eu-ES" sz="1400" dirty="0"/>
              <a:t> </a:t>
            </a:r>
            <a:r>
              <a:rPr lang="eu-ES" sz="1400" dirty="0" err="1" smtClean="0"/>
              <a:t>investigador</a:t>
            </a:r>
            <a:r>
              <a:rPr lang="eu-ES" sz="1400" dirty="0" smtClean="0"/>
              <a:t>.. </a:t>
            </a:r>
            <a:r>
              <a:rPr lang="eu-ES" sz="1400" dirty="0" err="1" smtClean="0"/>
              <a:t>Importes</a:t>
            </a:r>
            <a:r>
              <a:rPr lang="eu-ES" sz="1400" dirty="0" smtClean="0"/>
              <a:t> para </a:t>
            </a:r>
            <a:r>
              <a:rPr lang="eu-ES" sz="1400" dirty="0" err="1" smtClean="0"/>
              <a:t>el</a:t>
            </a:r>
            <a:r>
              <a:rPr lang="eu-ES" sz="1400" dirty="0" smtClean="0"/>
              <a:t> periodo </a:t>
            </a:r>
            <a:r>
              <a:rPr lang="eu-ES" sz="1400" dirty="0" err="1" smtClean="0"/>
              <a:t>completo</a:t>
            </a:r>
            <a:r>
              <a:rPr lang="eu-ES" sz="1400" dirty="0"/>
              <a:t>.</a:t>
            </a:r>
            <a:endParaRPr lang="eu-ES" sz="1400" dirty="0" smtClean="0"/>
          </a:p>
          <a:p>
            <a:pPr lvl="1">
              <a:buNone/>
            </a:pPr>
            <a:endParaRPr lang="eu-ES" dirty="0"/>
          </a:p>
        </p:txBody>
      </p:sp>
      <p:graphicFrame>
        <p:nvGraphicFramePr>
          <p:cNvPr id="4" name="3 Tabla"/>
          <p:cNvGraphicFramePr>
            <a:graphicFrameLocks noGrp="1"/>
          </p:cNvGraphicFramePr>
          <p:nvPr>
            <p:extLst>
              <p:ext uri="{D42A27DB-BD31-4B8C-83A1-F6EECF244321}">
                <p14:modId xmlns:p14="http://schemas.microsoft.com/office/powerpoint/2010/main" val="967074646"/>
              </p:ext>
            </p:extLst>
          </p:nvPr>
        </p:nvGraphicFramePr>
        <p:xfrm>
          <a:off x="2169731" y="2159967"/>
          <a:ext cx="5023613" cy="1769143"/>
        </p:xfrm>
        <a:graphic>
          <a:graphicData uri="http://schemas.openxmlformats.org/drawingml/2006/table">
            <a:tbl>
              <a:tblPr firstRow="1" firstCol="1" bandRow="1">
                <a:tableStyleId>{5C22544A-7EE6-4342-B048-85BDC9FD1C3A}</a:tableStyleId>
              </a:tblPr>
              <a:tblGrid>
                <a:gridCol w="1054100"/>
                <a:gridCol w="1276350"/>
                <a:gridCol w="1389063"/>
                <a:gridCol w="1304100"/>
              </a:tblGrid>
              <a:tr h="257143">
                <a:tc>
                  <a:txBody>
                    <a:bodyPr/>
                    <a:lstStyle/>
                    <a:p>
                      <a:pPr marL="0" indent="0" algn="ctr">
                        <a:lnSpc>
                          <a:spcPct val="100000"/>
                        </a:lnSpc>
                      </a:pPr>
                      <a:endParaRPr lang="es-ES_tradnl" sz="1400" dirty="0">
                        <a:effectLst/>
                        <a:latin typeface="Arial" panose="020B0604020202020204" pitchFamily="34" charset="0"/>
                        <a:cs typeface="Arial" panose="020B0604020202020204" pitchFamily="34" charset="0"/>
                      </a:endParaRPr>
                    </a:p>
                  </a:txBody>
                  <a:tcPr marL="44450" marR="44450" marT="0" marB="0" anchor="b"/>
                </a:tc>
                <a:tc gridSpan="3">
                  <a:txBody>
                    <a:bodyPr/>
                    <a:lstStyle/>
                    <a:p>
                      <a:pPr marL="0" indent="0" algn="ctr">
                        <a:lnSpc>
                          <a:spcPct val="100000"/>
                        </a:lnSpc>
                        <a:spcAft>
                          <a:spcPts val="0"/>
                        </a:spcAft>
                      </a:pPr>
                      <a:r>
                        <a:rPr lang="es-ES_tradnl" sz="1400">
                          <a:effectLst/>
                          <a:latin typeface="Arial" panose="020B0604020202020204" pitchFamily="34" charset="0"/>
                          <a:cs typeface="Arial" panose="020B0604020202020204" pitchFamily="34" charset="0"/>
                        </a:rPr>
                        <a:t>Tamaño del grupo</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nchor="ctr"/>
                </a:tc>
                <a:tc hMerge="1">
                  <a:txBody>
                    <a:bodyPr/>
                    <a:lstStyle/>
                    <a:p>
                      <a:endParaRPr lang="es-ES_tradnl"/>
                    </a:p>
                  </a:txBody>
                  <a:tcPr/>
                </a:tc>
                <a:tc hMerge="1">
                  <a:txBody>
                    <a:bodyPr/>
                    <a:lstStyle/>
                    <a:p>
                      <a:endParaRPr lang="es-ES_tradnl"/>
                    </a:p>
                  </a:txBody>
                  <a:tcPr/>
                </a:tc>
              </a:tr>
              <a:tr h="252000">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Puntos</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5-7 doctores</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indent="0" algn="ctr">
                        <a:lnSpc>
                          <a:spcPct val="100000"/>
                        </a:lnSpc>
                        <a:spcAft>
                          <a:spcPts val="0"/>
                        </a:spcAft>
                      </a:pPr>
                      <a:r>
                        <a:rPr lang="es-ES_tradnl" sz="1400">
                          <a:effectLst/>
                          <a:latin typeface="Arial" panose="020B0604020202020204" pitchFamily="34" charset="0"/>
                          <a:cs typeface="Arial" panose="020B0604020202020204" pitchFamily="34" charset="0"/>
                        </a:rPr>
                        <a:t>8-10 doctores</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indent="0" algn="ctr">
                        <a:lnSpc>
                          <a:spcPct val="100000"/>
                        </a:lnSpc>
                        <a:spcAft>
                          <a:spcPts val="0"/>
                        </a:spcAft>
                      </a:pPr>
                      <a:r>
                        <a:rPr lang="es-ES_tradnl" sz="1400">
                          <a:effectLst/>
                          <a:latin typeface="Arial" panose="020B0604020202020204" pitchFamily="34" charset="0"/>
                          <a:cs typeface="Arial" panose="020B0604020202020204" pitchFamily="34" charset="0"/>
                        </a:rPr>
                        <a:t>≥11 doctores</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nchor="ctr"/>
                </a:tc>
              </a:tr>
              <a:tr h="252000">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≥90</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51435" indent="0" algn="ctr">
                        <a:lnSpc>
                          <a:spcPct val="100000"/>
                        </a:lnSpc>
                        <a:spcAft>
                          <a:spcPts val="0"/>
                        </a:spcAft>
                      </a:pPr>
                      <a:r>
                        <a:rPr lang="es-ES_tradnl" sz="1400" dirty="0">
                          <a:effectLst/>
                          <a:latin typeface="Arial" panose="020B0604020202020204" pitchFamily="34" charset="0"/>
                          <a:cs typeface="Arial" panose="020B0604020202020204" pitchFamily="34" charset="0"/>
                        </a:rPr>
                        <a:t>50.000 €</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88265" indent="0" algn="ctr">
                        <a:lnSpc>
                          <a:spcPct val="100000"/>
                        </a:lnSpc>
                        <a:spcAft>
                          <a:spcPts val="0"/>
                        </a:spcAft>
                      </a:pPr>
                      <a:r>
                        <a:rPr lang="es-ES_tradnl" sz="1400">
                          <a:effectLst/>
                          <a:latin typeface="Arial" panose="020B0604020202020204" pitchFamily="34" charset="0"/>
                          <a:cs typeface="Arial" panose="020B0604020202020204" pitchFamily="34" charset="0"/>
                        </a:rPr>
                        <a:t>100.000 €</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114935" indent="0" algn="ctr">
                        <a:lnSpc>
                          <a:spcPct val="100000"/>
                        </a:lnSpc>
                        <a:spcAft>
                          <a:spcPts val="0"/>
                        </a:spcAft>
                      </a:pPr>
                      <a:r>
                        <a:rPr lang="es-ES_tradnl" sz="1400">
                          <a:effectLst/>
                          <a:latin typeface="Arial" panose="020B0604020202020204" pitchFamily="34" charset="0"/>
                          <a:cs typeface="Arial" panose="020B0604020202020204" pitchFamily="34" charset="0"/>
                        </a:rPr>
                        <a:t>130.000 €</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nchor="ctr"/>
                </a:tc>
              </a:tr>
              <a:tr h="252000">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≥80 y &lt;90</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51435" indent="0" algn="ctr">
                        <a:lnSpc>
                          <a:spcPct val="100000"/>
                        </a:lnSpc>
                        <a:spcAft>
                          <a:spcPts val="0"/>
                        </a:spcAft>
                      </a:pPr>
                      <a:r>
                        <a:rPr lang="es-ES_tradnl" sz="1400">
                          <a:effectLst/>
                          <a:latin typeface="Arial" panose="020B0604020202020204" pitchFamily="34" charset="0"/>
                          <a:cs typeface="Arial" panose="020B0604020202020204" pitchFamily="34" charset="0"/>
                        </a:rPr>
                        <a:t>35.000 €</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88265" indent="0" algn="ctr">
                        <a:lnSpc>
                          <a:spcPct val="100000"/>
                        </a:lnSpc>
                        <a:spcAft>
                          <a:spcPts val="0"/>
                        </a:spcAft>
                      </a:pPr>
                      <a:r>
                        <a:rPr lang="es-ES_tradnl" sz="1400" dirty="0">
                          <a:effectLst/>
                          <a:latin typeface="Arial" panose="020B0604020202020204" pitchFamily="34" charset="0"/>
                          <a:cs typeface="Arial" panose="020B0604020202020204" pitchFamily="34" charset="0"/>
                        </a:rPr>
                        <a:t>70.000 €</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114935" indent="0" algn="ctr">
                        <a:lnSpc>
                          <a:spcPct val="100000"/>
                        </a:lnSpc>
                        <a:spcAft>
                          <a:spcPts val="0"/>
                        </a:spcAft>
                      </a:pPr>
                      <a:r>
                        <a:rPr lang="es-ES_tradnl" sz="1400">
                          <a:effectLst/>
                          <a:latin typeface="Arial" panose="020B0604020202020204" pitchFamily="34" charset="0"/>
                          <a:cs typeface="Arial" panose="020B0604020202020204" pitchFamily="34" charset="0"/>
                        </a:rPr>
                        <a:t>100.000 €</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nchor="ctr"/>
                </a:tc>
              </a:tr>
              <a:tr h="252000">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≥75 y &lt;80</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51435" indent="0" algn="ctr">
                        <a:lnSpc>
                          <a:spcPct val="100000"/>
                        </a:lnSpc>
                        <a:spcAft>
                          <a:spcPts val="0"/>
                        </a:spcAft>
                      </a:pPr>
                      <a:r>
                        <a:rPr lang="es-ES_tradnl" sz="1400" dirty="0">
                          <a:effectLst/>
                          <a:latin typeface="Arial" panose="020B0604020202020204" pitchFamily="34" charset="0"/>
                          <a:cs typeface="Arial" panose="020B0604020202020204" pitchFamily="34" charset="0"/>
                        </a:rPr>
                        <a:t>25.000 €</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88265" indent="0" algn="ctr">
                        <a:lnSpc>
                          <a:spcPct val="100000"/>
                        </a:lnSpc>
                        <a:spcAft>
                          <a:spcPts val="0"/>
                        </a:spcAft>
                      </a:pPr>
                      <a:r>
                        <a:rPr lang="es-ES_tradnl" sz="1400" dirty="0">
                          <a:effectLst/>
                          <a:latin typeface="Arial" panose="020B0604020202020204" pitchFamily="34" charset="0"/>
                          <a:cs typeface="Arial" panose="020B0604020202020204" pitchFamily="34" charset="0"/>
                        </a:rPr>
                        <a:t>50.000 €</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114935" indent="0" algn="ctr">
                        <a:lnSpc>
                          <a:spcPct val="100000"/>
                        </a:lnSpc>
                        <a:spcAft>
                          <a:spcPts val="0"/>
                        </a:spcAft>
                      </a:pPr>
                      <a:r>
                        <a:rPr lang="es-ES_tradnl" sz="1400" dirty="0">
                          <a:effectLst/>
                          <a:latin typeface="Arial" panose="020B0604020202020204" pitchFamily="34" charset="0"/>
                          <a:cs typeface="Arial" panose="020B0604020202020204" pitchFamily="34" charset="0"/>
                        </a:rPr>
                        <a:t>70.000 €</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r>
              <a:tr h="252000">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≥70 y &lt;75</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51435" indent="0" algn="ctr">
                        <a:lnSpc>
                          <a:spcPct val="100000"/>
                        </a:lnSpc>
                        <a:spcAft>
                          <a:spcPts val="0"/>
                        </a:spcAft>
                      </a:pPr>
                      <a:r>
                        <a:rPr lang="es-ES_tradnl" sz="1400" dirty="0">
                          <a:effectLst/>
                          <a:latin typeface="Arial" panose="020B0604020202020204" pitchFamily="34" charset="0"/>
                          <a:cs typeface="Arial" panose="020B0604020202020204" pitchFamily="34" charset="0"/>
                        </a:rPr>
                        <a:t>0 €</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88265" indent="0" algn="ctr">
                        <a:lnSpc>
                          <a:spcPct val="100000"/>
                        </a:lnSpc>
                        <a:spcAft>
                          <a:spcPts val="0"/>
                        </a:spcAft>
                      </a:pPr>
                      <a:r>
                        <a:rPr lang="es-ES_tradnl" sz="1400" dirty="0">
                          <a:effectLst/>
                          <a:latin typeface="Arial" panose="020B0604020202020204" pitchFamily="34" charset="0"/>
                          <a:cs typeface="Arial" panose="020B0604020202020204" pitchFamily="34" charset="0"/>
                        </a:rPr>
                        <a:t>24.000 €</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114935" indent="0" algn="ctr">
                        <a:lnSpc>
                          <a:spcPct val="100000"/>
                        </a:lnSpc>
                        <a:spcAft>
                          <a:spcPts val="0"/>
                        </a:spcAft>
                      </a:pPr>
                      <a:r>
                        <a:rPr lang="es-ES_tradnl" sz="1400" dirty="0">
                          <a:effectLst/>
                          <a:latin typeface="Arial" panose="020B0604020202020204" pitchFamily="34" charset="0"/>
                          <a:cs typeface="Arial" panose="020B0604020202020204" pitchFamily="34" charset="0"/>
                        </a:rPr>
                        <a:t>36.000 €</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r>
              <a:tr h="252000">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&lt; 70</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51435" indent="0" algn="ctr">
                        <a:lnSpc>
                          <a:spcPct val="100000"/>
                        </a:lnSpc>
                        <a:spcAft>
                          <a:spcPts val="0"/>
                        </a:spcAft>
                      </a:pPr>
                      <a:r>
                        <a:rPr lang="es-ES_tradnl" sz="1400" dirty="0">
                          <a:effectLst/>
                          <a:latin typeface="Arial" panose="020B0604020202020204" pitchFamily="34" charset="0"/>
                          <a:cs typeface="Arial" panose="020B0604020202020204" pitchFamily="34" charset="0"/>
                        </a:rPr>
                        <a:t>0 €</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88265" indent="0" algn="ctr">
                        <a:lnSpc>
                          <a:spcPct val="100000"/>
                        </a:lnSpc>
                        <a:spcAft>
                          <a:spcPts val="0"/>
                        </a:spcAft>
                      </a:pPr>
                      <a:r>
                        <a:rPr lang="es-ES_tradnl" sz="1400">
                          <a:effectLst/>
                          <a:latin typeface="Arial" panose="020B0604020202020204" pitchFamily="34" charset="0"/>
                          <a:cs typeface="Arial" panose="020B0604020202020204" pitchFamily="34" charset="0"/>
                        </a:rPr>
                        <a:t>0 €</a:t>
                      </a:r>
                      <a:endParaRPr lang="es-ES_tradnl" sz="140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marL="0" marR="114935" indent="0" algn="ctr">
                        <a:lnSpc>
                          <a:spcPct val="100000"/>
                        </a:lnSpc>
                        <a:spcAft>
                          <a:spcPts val="0"/>
                        </a:spcAft>
                      </a:pPr>
                      <a:r>
                        <a:rPr lang="es-ES_tradnl" sz="1400" dirty="0">
                          <a:effectLst/>
                          <a:latin typeface="Arial" panose="020B0604020202020204" pitchFamily="34" charset="0"/>
                          <a:cs typeface="Arial" panose="020B0604020202020204" pitchFamily="34" charset="0"/>
                        </a:rPr>
                        <a:t>0 €</a:t>
                      </a:r>
                      <a:endParaRPr lang="es-ES_tradnl" sz="1400" dirty="0">
                        <a:effectLst/>
                        <a:latin typeface="Arial" panose="020B0604020202020204" pitchFamily="34" charset="0"/>
                        <a:ea typeface="Times New Roman"/>
                        <a:cs typeface="Arial" panose="020B0604020202020204" pitchFamily="34" charset="0"/>
                      </a:endParaRPr>
                    </a:p>
                  </a:txBody>
                  <a:tcPr marL="44450" marR="44450" marT="0" marB="0" anchor="ctr"/>
                </a:tc>
              </a:tr>
            </a:tbl>
          </a:graphicData>
        </a:graphic>
      </p:graphicFrame>
    </p:spTree>
    <p:extLst>
      <p:ext uri="{BB962C8B-B14F-4D97-AF65-F5344CB8AC3E}">
        <p14:creationId xmlns:p14="http://schemas.microsoft.com/office/powerpoint/2010/main" val="2377920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u-ES" dirty="0" err="1"/>
              <a:t>Propuesta</a:t>
            </a:r>
            <a:r>
              <a:rPr lang="eu-ES" dirty="0"/>
              <a:t> de </a:t>
            </a:r>
            <a:r>
              <a:rPr lang="eu-ES" dirty="0" err="1"/>
              <a:t>resolución</a:t>
            </a:r>
            <a:r>
              <a:rPr lang="eu-ES" dirty="0"/>
              <a:t> </a:t>
            </a:r>
            <a:r>
              <a:rPr lang="eu-ES" dirty="0" smtClean="0"/>
              <a:t>(4)</a:t>
            </a:r>
            <a:endParaRPr lang="es-ES_tradnl" dirty="0"/>
          </a:p>
        </p:txBody>
      </p:sp>
      <p:sp>
        <p:nvSpPr>
          <p:cNvPr id="3" name="2 Marcador de texto"/>
          <p:cNvSpPr>
            <a:spLocks noGrp="1"/>
          </p:cNvSpPr>
          <p:nvPr>
            <p:ph type="body" sz="quarter" idx="11"/>
          </p:nvPr>
        </p:nvSpPr>
        <p:spPr/>
        <p:txBody>
          <a:bodyPr/>
          <a:lstStyle/>
          <a:p>
            <a:pPr lvl="1">
              <a:buNone/>
            </a:pPr>
            <a:r>
              <a:rPr lang="es-ES_tradnl" sz="1600" dirty="0"/>
              <a:t>b) Dotaciones para adquisición de pequeño equipamiento científico o bibliográfico. </a:t>
            </a:r>
            <a:r>
              <a:rPr lang="es-ES_tradnl" sz="1600" dirty="0"/>
              <a:t>Importe para el periodo </a:t>
            </a:r>
            <a:r>
              <a:rPr lang="es-ES_tradnl" sz="1600" dirty="0" smtClean="0"/>
              <a:t>completo.</a:t>
            </a:r>
          </a:p>
          <a:p>
            <a:pPr lvl="1">
              <a:buNone/>
            </a:pPr>
            <a:r>
              <a:rPr lang="es-ES" sz="1200" dirty="0" smtClean="0"/>
              <a:t>	Ingeniería </a:t>
            </a:r>
            <a:r>
              <a:rPr lang="es-ES" sz="1200" dirty="0"/>
              <a:t>y Arquitectura, Ciencias Experimentales, y Ciencias de la </a:t>
            </a:r>
            <a:r>
              <a:rPr lang="es-ES" sz="1200" dirty="0" smtClean="0"/>
              <a:t>Salud</a:t>
            </a:r>
          </a:p>
          <a:p>
            <a:pPr lvl="1">
              <a:buNone/>
            </a:pPr>
            <a:endParaRPr lang="es-ES" sz="1200" dirty="0"/>
          </a:p>
          <a:p>
            <a:pPr lvl="1">
              <a:buNone/>
            </a:pPr>
            <a:endParaRPr lang="es-ES" sz="1200" dirty="0" smtClean="0"/>
          </a:p>
          <a:p>
            <a:pPr lvl="1">
              <a:buNone/>
            </a:pPr>
            <a:endParaRPr lang="es-ES" sz="1200" dirty="0"/>
          </a:p>
          <a:p>
            <a:pPr lvl="1">
              <a:buNone/>
            </a:pPr>
            <a:endParaRPr lang="es-ES" sz="1200" dirty="0" smtClean="0"/>
          </a:p>
          <a:p>
            <a:pPr lvl="1">
              <a:buNone/>
            </a:pPr>
            <a:endParaRPr lang="es-ES" sz="1200" dirty="0"/>
          </a:p>
          <a:p>
            <a:pPr lvl="1">
              <a:buNone/>
            </a:pPr>
            <a:endParaRPr lang="es-ES" sz="1200" dirty="0" smtClean="0"/>
          </a:p>
          <a:p>
            <a:pPr lvl="1">
              <a:buNone/>
            </a:pPr>
            <a:endParaRPr lang="es-ES" sz="1200" dirty="0"/>
          </a:p>
          <a:p>
            <a:pPr lvl="1">
              <a:buNone/>
            </a:pPr>
            <a:endParaRPr lang="es-ES" sz="1200" dirty="0" smtClean="0"/>
          </a:p>
          <a:p>
            <a:pPr lvl="1">
              <a:buNone/>
            </a:pPr>
            <a:endParaRPr lang="es-ES_tradnl" sz="1200" dirty="0" smtClean="0"/>
          </a:p>
          <a:p>
            <a:pPr lvl="1">
              <a:buNone/>
            </a:pPr>
            <a:r>
              <a:rPr lang="es-ES_tradnl" sz="1200" dirty="0" smtClean="0"/>
              <a:t>Ciencias </a:t>
            </a:r>
            <a:r>
              <a:rPr lang="es-ES_tradnl" sz="1200" dirty="0"/>
              <a:t>Económicas y Empresariales, Ciencias Sociales y Jurídicas y Arte y Humanidades</a:t>
            </a:r>
            <a:endParaRPr lang="es-ES_tradnl" sz="1200" dirty="0"/>
          </a:p>
        </p:txBody>
      </p:sp>
      <p:graphicFrame>
        <p:nvGraphicFramePr>
          <p:cNvPr id="4" name="3 Tabla"/>
          <p:cNvGraphicFramePr>
            <a:graphicFrameLocks noGrp="1"/>
          </p:cNvGraphicFramePr>
          <p:nvPr>
            <p:extLst>
              <p:ext uri="{D42A27DB-BD31-4B8C-83A1-F6EECF244321}">
                <p14:modId xmlns:p14="http://schemas.microsoft.com/office/powerpoint/2010/main" val="3096612109"/>
              </p:ext>
            </p:extLst>
          </p:nvPr>
        </p:nvGraphicFramePr>
        <p:xfrm>
          <a:off x="2540226" y="1871935"/>
          <a:ext cx="4282622" cy="1512000"/>
        </p:xfrm>
        <a:graphic>
          <a:graphicData uri="http://schemas.openxmlformats.org/drawingml/2006/table">
            <a:tbl>
              <a:tblPr firstRow="1" firstCol="1" bandRow="1">
                <a:tableStyleId>{5C22544A-7EE6-4342-B048-85BDC9FD1C3A}</a:tableStyleId>
              </a:tblPr>
              <a:tblGrid>
                <a:gridCol w="894570"/>
                <a:gridCol w="1088245"/>
                <a:gridCol w="1186670"/>
                <a:gridCol w="1113137"/>
              </a:tblGrid>
              <a:tr h="252000">
                <a:tc>
                  <a:txBody>
                    <a:bodyPr/>
                    <a:lstStyle/>
                    <a:p>
                      <a:pPr marL="0" indent="0" algn="ctr">
                        <a:lnSpc>
                          <a:spcPct val="100000"/>
                        </a:lnSpc>
                        <a:spcAft>
                          <a:spcPts val="0"/>
                        </a:spcAft>
                      </a:pPr>
                      <a:endParaRPr lang="es-ES_tradnl" sz="1400" dirty="0">
                        <a:effectLst/>
                        <a:latin typeface="Arial" panose="020B0604020202020204" pitchFamily="34" charset="0"/>
                        <a:cs typeface="Arial" panose="020B0604020202020204" pitchFamily="34" charset="0"/>
                      </a:endParaRPr>
                    </a:p>
                  </a:txBody>
                  <a:tcPr marL="27391" marR="27391" marT="0" marB="0" anchor="b"/>
                </a:tc>
                <a:tc gridSpan="3">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Tamaño del </a:t>
                      </a:r>
                      <a:r>
                        <a:rPr lang="es-ES_tradnl" sz="1400" dirty="0" smtClean="0">
                          <a:effectLst/>
                          <a:latin typeface="Arial" panose="020B0604020202020204" pitchFamily="34" charset="0"/>
                          <a:cs typeface="Arial" panose="020B0604020202020204" pitchFamily="34" charset="0"/>
                        </a:rPr>
                        <a:t>grupo</a:t>
                      </a: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Calibri"/>
                        <a:cs typeface="Arial" panose="020B0604020202020204" pitchFamily="34" charset="0"/>
                      </a:endParaRPr>
                    </a:p>
                  </a:txBody>
                  <a:tcPr marL="27391" marR="27391" marT="0" marB="0" anchor="ctr"/>
                </a:tc>
                <a:tc hMerge="1">
                  <a:txBody>
                    <a:bodyPr/>
                    <a:lstStyle/>
                    <a:p>
                      <a:endParaRPr lang="es-ES_tradnl"/>
                    </a:p>
                  </a:txBody>
                  <a:tcPr/>
                </a:tc>
                <a:tc hMerge="1">
                  <a:txBody>
                    <a:bodyPr/>
                    <a:lstStyle/>
                    <a:p>
                      <a:endParaRPr lang="es-ES_tradnl"/>
                    </a:p>
                  </a:txBody>
                  <a:tcPr/>
                </a:tc>
              </a:tr>
              <a:tr h="252000">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Puntos</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5-7 doctores</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marL="0" indent="0" algn="ctr">
                        <a:lnSpc>
                          <a:spcPct val="100000"/>
                        </a:lnSpc>
                        <a:spcAft>
                          <a:spcPts val="0"/>
                        </a:spcAft>
                      </a:pPr>
                      <a:r>
                        <a:rPr lang="es-ES_tradnl" sz="1400">
                          <a:effectLst/>
                          <a:latin typeface="Arial" panose="020B0604020202020204" pitchFamily="34" charset="0"/>
                          <a:cs typeface="Arial" panose="020B0604020202020204" pitchFamily="34" charset="0"/>
                        </a:rPr>
                        <a:t>8-10 doctores</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marL="0" indent="0" algn="ctr">
                        <a:lnSpc>
                          <a:spcPct val="100000"/>
                        </a:lnSpc>
                        <a:spcAft>
                          <a:spcPts val="0"/>
                        </a:spcAft>
                      </a:pPr>
                      <a:r>
                        <a:rPr lang="es-ES_tradnl" sz="1400">
                          <a:effectLst/>
                          <a:latin typeface="Arial" panose="020B0604020202020204" pitchFamily="34" charset="0"/>
                          <a:cs typeface="Arial" panose="020B0604020202020204" pitchFamily="34" charset="0"/>
                        </a:rPr>
                        <a:t>≥11 doctores</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ctr"/>
                </a:tc>
              </a:tr>
              <a:tr h="252000">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≥90</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25.000 €</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50.000 €</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b"/>
                </a:tc>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80.000 €</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b"/>
                </a:tc>
              </a:tr>
              <a:tr h="252000">
                <a:tc>
                  <a:txBody>
                    <a:bodyPr/>
                    <a:lstStyle/>
                    <a:p>
                      <a:pPr marL="0" indent="0" algn="ctr">
                        <a:lnSpc>
                          <a:spcPct val="100000"/>
                        </a:lnSpc>
                        <a:spcAft>
                          <a:spcPts val="0"/>
                        </a:spcAft>
                      </a:pPr>
                      <a:r>
                        <a:rPr lang="es-ES_tradnl" sz="1400">
                          <a:effectLst/>
                          <a:latin typeface="Arial" panose="020B0604020202020204" pitchFamily="34" charset="0"/>
                          <a:cs typeface="Arial" panose="020B0604020202020204" pitchFamily="34" charset="0"/>
                        </a:rPr>
                        <a:t>≥80 y &lt;90</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12.500 €</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25.000 €</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b"/>
                </a:tc>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40.000 €</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b"/>
                </a:tc>
              </a:tr>
              <a:tr h="252000">
                <a:tc>
                  <a:txBody>
                    <a:bodyPr/>
                    <a:lstStyle/>
                    <a:p>
                      <a:pPr marL="0" indent="0" algn="ctr">
                        <a:lnSpc>
                          <a:spcPct val="100000"/>
                        </a:lnSpc>
                        <a:spcAft>
                          <a:spcPts val="0"/>
                        </a:spcAft>
                      </a:pPr>
                      <a:r>
                        <a:rPr lang="es-ES_tradnl" sz="1400">
                          <a:effectLst/>
                          <a:latin typeface="Arial" panose="020B0604020202020204" pitchFamily="34" charset="0"/>
                          <a:cs typeface="Arial" panose="020B0604020202020204" pitchFamily="34" charset="0"/>
                        </a:rPr>
                        <a:t>≥75 y &lt;80</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marL="0" indent="0" algn="ctr">
                        <a:lnSpc>
                          <a:spcPct val="100000"/>
                        </a:lnSpc>
                        <a:spcAft>
                          <a:spcPts val="0"/>
                        </a:spcAft>
                      </a:pPr>
                      <a:r>
                        <a:rPr lang="es-ES_tradnl" sz="1400">
                          <a:effectLst/>
                          <a:latin typeface="Arial" panose="020B0604020202020204" pitchFamily="34" charset="0"/>
                          <a:cs typeface="Arial" panose="020B0604020202020204" pitchFamily="34" charset="0"/>
                        </a:rPr>
                        <a:t>5.000 €</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10.000 €</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b"/>
                </a:tc>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25.000 €</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b"/>
                </a:tc>
              </a:tr>
              <a:tr h="252000">
                <a:tc>
                  <a:txBody>
                    <a:bodyPr/>
                    <a:lstStyle/>
                    <a:p>
                      <a:pPr marL="0" indent="0" algn="ctr">
                        <a:lnSpc>
                          <a:spcPct val="100000"/>
                        </a:lnSpc>
                        <a:spcAft>
                          <a:spcPts val="0"/>
                        </a:spcAft>
                      </a:pPr>
                      <a:r>
                        <a:rPr lang="es-ES_tradnl" sz="1400">
                          <a:effectLst/>
                          <a:latin typeface="Arial" panose="020B0604020202020204" pitchFamily="34" charset="0"/>
                          <a:cs typeface="Arial" panose="020B0604020202020204" pitchFamily="34" charset="0"/>
                        </a:rPr>
                        <a:t>&lt; 75</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marL="0" indent="0" algn="ctr">
                        <a:lnSpc>
                          <a:spcPct val="100000"/>
                        </a:lnSpc>
                        <a:spcAft>
                          <a:spcPts val="0"/>
                        </a:spcAft>
                      </a:pPr>
                      <a:r>
                        <a:rPr lang="es-ES_tradnl" sz="1400">
                          <a:effectLst/>
                          <a:latin typeface="Arial" panose="020B0604020202020204" pitchFamily="34" charset="0"/>
                          <a:cs typeface="Arial" panose="020B0604020202020204" pitchFamily="34" charset="0"/>
                        </a:rPr>
                        <a:t>0 €</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0 €</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marL="0" indent="0" algn="ctr">
                        <a:lnSpc>
                          <a:spcPct val="100000"/>
                        </a:lnSpc>
                        <a:spcAft>
                          <a:spcPts val="0"/>
                        </a:spcAft>
                      </a:pPr>
                      <a:r>
                        <a:rPr lang="es-ES_tradnl" sz="1400" dirty="0">
                          <a:effectLst/>
                          <a:latin typeface="Arial" panose="020B0604020202020204" pitchFamily="34" charset="0"/>
                          <a:cs typeface="Arial" panose="020B0604020202020204" pitchFamily="34" charset="0"/>
                        </a:rPr>
                        <a:t>0 €</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643623874"/>
              </p:ext>
            </p:extLst>
          </p:nvPr>
        </p:nvGraphicFramePr>
        <p:xfrm>
          <a:off x="2517367" y="3960167"/>
          <a:ext cx="4328341" cy="1512000"/>
        </p:xfrm>
        <a:graphic>
          <a:graphicData uri="http://schemas.openxmlformats.org/drawingml/2006/table">
            <a:tbl>
              <a:tblPr firstRow="1" firstCol="1" bandRow="1">
                <a:tableStyleId>{5C22544A-7EE6-4342-B048-85BDC9FD1C3A}</a:tableStyleId>
              </a:tblPr>
              <a:tblGrid>
                <a:gridCol w="940290"/>
                <a:gridCol w="1088244"/>
                <a:gridCol w="1186670"/>
                <a:gridCol w="1113137"/>
              </a:tblGrid>
              <a:tr h="252000">
                <a:tc>
                  <a:txBody>
                    <a:bodyPr/>
                    <a:lstStyle/>
                    <a:p>
                      <a:pPr indent="0" algn="ctr">
                        <a:lnSpc>
                          <a:spcPct val="100000"/>
                        </a:lnSpc>
                      </a:pPr>
                      <a:endParaRPr lang="es-ES_tradnl" sz="1400" dirty="0">
                        <a:effectLst/>
                        <a:latin typeface="Arial" panose="020B0604020202020204" pitchFamily="34" charset="0"/>
                        <a:cs typeface="Arial" panose="020B0604020202020204" pitchFamily="34" charset="0"/>
                      </a:endParaRPr>
                    </a:p>
                  </a:txBody>
                  <a:tcPr marL="27391" marR="27391" marT="0" marB="0" anchor="b"/>
                </a:tc>
                <a:tc gridSpan="3">
                  <a:txBody>
                    <a:bodyPr/>
                    <a:lstStyle/>
                    <a:p>
                      <a:pPr indent="0" algn="ctr">
                        <a:lnSpc>
                          <a:spcPct val="100000"/>
                        </a:lnSpc>
                        <a:spcAft>
                          <a:spcPts val="0"/>
                        </a:spcAft>
                      </a:pPr>
                      <a:r>
                        <a:rPr lang="es-ES_tradnl" sz="1400" dirty="0">
                          <a:effectLst/>
                          <a:latin typeface="Arial" panose="020B0604020202020204" pitchFamily="34" charset="0"/>
                          <a:cs typeface="Arial" panose="020B0604020202020204" pitchFamily="34" charset="0"/>
                        </a:rPr>
                        <a:t>Tamaño del </a:t>
                      </a:r>
                      <a:r>
                        <a:rPr lang="es-ES_tradnl" sz="1400" dirty="0" smtClean="0">
                          <a:effectLst/>
                          <a:latin typeface="Arial" panose="020B0604020202020204" pitchFamily="34" charset="0"/>
                          <a:cs typeface="Arial" panose="020B0604020202020204" pitchFamily="34" charset="0"/>
                        </a:rPr>
                        <a:t>grupo</a:t>
                      </a: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Calibri"/>
                        <a:cs typeface="Arial" panose="020B0604020202020204" pitchFamily="34" charset="0"/>
                      </a:endParaRPr>
                    </a:p>
                  </a:txBody>
                  <a:tcPr marL="27391" marR="27391" marT="0" marB="0" anchor="b"/>
                </a:tc>
                <a:tc hMerge="1">
                  <a:txBody>
                    <a:bodyPr/>
                    <a:lstStyle/>
                    <a:p>
                      <a:endParaRPr lang="es-ES_tradnl"/>
                    </a:p>
                  </a:txBody>
                  <a:tcPr/>
                </a:tc>
                <a:tc hMerge="1">
                  <a:txBody>
                    <a:bodyPr/>
                    <a:lstStyle/>
                    <a:p>
                      <a:endParaRPr lang="es-ES_tradnl"/>
                    </a:p>
                  </a:txBody>
                  <a:tcPr/>
                </a:tc>
              </a:tr>
              <a:tr h="252000">
                <a:tc>
                  <a:txBody>
                    <a:bodyPr/>
                    <a:lstStyle/>
                    <a:p>
                      <a:pPr indent="0" algn="ctr">
                        <a:lnSpc>
                          <a:spcPct val="100000"/>
                        </a:lnSpc>
                        <a:spcAft>
                          <a:spcPts val="0"/>
                        </a:spcAft>
                      </a:pPr>
                      <a:r>
                        <a:rPr lang="es-ES_tradnl" sz="1400" dirty="0">
                          <a:effectLst/>
                          <a:latin typeface="Arial" panose="020B0604020202020204" pitchFamily="34" charset="0"/>
                          <a:cs typeface="Arial" panose="020B0604020202020204" pitchFamily="34" charset="0"/>
                        </a:rPr>
                        <a:t>Puntos</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b"/>
                </a:tc>
                <a:tc>
                  <a:txBody>
                    <a:bodyPr/>
                    <a:lstStyle/>
                    <a:p>
                      <a:pPr indent="0" algn="ctr">
                        <a:lnSpc>
                          <a:spcPct val="100000"/>
                        </a:lnSpc>
                        <a:spcAft>
                          <a:spcPts val="0"/>
                        </a:spcAft>
                      </a:pPr>
                      <a:r>
                        <a:rPr lang="es-ES_tradnl" sz="1400" dirty="0">
                          <a:effectLst/>
                          <a:latin typeface="Arial" panose="020B0604020202020204" pitchFamily="34" charset="0"/>
                          <a:cs typeface="Arial" panose="020B0604020202020204" pitchFamily="34" charset="0"/>
                        </a:rPr>
                        <a:t>5-7 doctores</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indent="0" algn="ctr">
                        <a:lnSpc>
                          <a:spcPct val="100000"/>
                        </a:lnSpc>
                        <a:spcAft>
                          <a:spcPts val="0"/>
                        </a:spcAft>
                      </a:pPr>
                      <a:r>
                        <a:rPr lang="es-ES_tradnl" sz="1400" dirty="0">
                          <a:effectLst/>
                          <a:latin typeface="Arial" panose="020B0604020202020204" pitchFamily="34" charset="0"/>
                          <a:cs typeface="Arial" panose="020B0604020202020204" pitchFamily="34" charset="0"/>
                        </a:rPr>
                        <a:t>8-10 doctores</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≥11 doctores</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ctr"/>
                </a:tc>
              </a:tr>
              <a:tr h="252000">
                <a:tc>
                  <a:txBody>
                    <a:bodyPr/>
                    <a:lstStyle/>
                    <a:p>
                      <a:pPr marL="45720" indent="0" algn="ctr">
                        <a:lnSpc>
                          <a:spcPct val="100000"/>
                        </a:lnSpc>
                        <a:spcAft>
                          <a:spcPts val="0"/>
                        </a:spcAft>
                      </a:pPr>
                      <a:r>
                        <a:rPr lang="es-ES_tradnl" sz="1400">
                          <a:effectLst/>
                          <a:latin typeface="Arial" panose="020B0604020202020204" pitchFamily="34" charset="0"/>
                          <a:cs typeface="Arial" panose="020B0604020202020204" pitchFamily="34" charset="0"/>
                        </a:rPr>
                        <a:t>≥90</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12.500 €</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b"/>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25.000 €</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b"/>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40.000 €</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b"/>
                </a:tc>
              </a:tr>
              <a:tr h="252000">
                <a:tc>
                  <a:txBody>
                    <a:bodyPr/>
                    <a:lstStyle/>
                    <a:p>
                      <a:pPr marL="45720" indent="0" algn="ctr">
                        <a:lnSpc>
                          <a:spcPct val="100000"/>
                        </a:lnSpc>
                        <a:spcAft>
                          <a:spcPts val="0"/>
                        </a:spcAft>
                      </a:pPr>
                      <a:r>
                        <a:rPr lang="es-ES_tradnl" sz="1400">
                          <a:effectLst/>
                          <a:latin typeface="Arial" panose="020B0604020202020204" pitchFamily="34" charset="0"/>
                          <a:cs typeface="Arial" panose="020B0604020202020204" pitchFamily="34" charset="0"/>
                        </a:rPr>
                        <a:t>≥80 y &lt;90</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6.250 €</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b"/>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12.500 €</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b"/>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20.000 €</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b"/>
                </a:tc>
              </a:tr>
              <a:tr h="252000">
                <a:tc>
                  <a:txBody>
                    <a:bodyPr/>
                    <a:lstStyle/>
                    <a:p>
                      <a:pPr marL="45720" indent="0" algn="ctr">
                        <a:lnSpc>
                          <a:spcPct val="100000"/>
                        </a:lnSpc>
                        <a:spcAft>
                          <a:spcPts val="0"/>
                        </a:spcAft>
                      </a:pPr>
                      <a:r>
                        <a:rPr lang="es-ES_tradnl" sz="1400">
                          <a:effectLst/>
                          <a:latin typeface="Arial" panose="020B0604020202020204" pitchFamily="34" charset="0"/>
                          <a:cs typeface="Arial" panose="020B0604020202020204" pitchFamily="34" charset="0"/>
                        </a:rPr>
                        <a:t>≥75 y &lt;80</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2.500 €</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b"/>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5.000 €</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b"/>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10.000 €</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b"/>
                </a:tc>
              </a:tr>
              <a:tr h="252000">
                <a:tc>
                  <a:txBody>
                    <a:bodyPr/>
                    <a:lstStyle/>
                    <a:p>
                      <a:pPr marL="45720" indent="0" algn="ctr">
                        <a:lnSpc>
                          <a:spcPct val="100000"/>
                        </a:lnSpc>
                        <a:spcAft>
                          <a:spcPts val="0"/>
                        </a:spcAft>
                      </a:pPr>
                      <a:r>
                        <a:rPr lang="es-ES_tradnl" sz="1400">
                          <a:effectLst/>
                          <a:latin typeface="Arial" panose="020B0604020202020204" pitchFamily="34" charset="0"/>
                          <a:cs typeface="Arial" panose="020B0604020202020204" pitchFamily="34" charset="0"/>
                        </a:rPr>
                        <a:t>&lt; 75</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ctr"/>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0 €</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b"/>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0 €</a:t>
                      </a:r>
                      <a:endParaRPr lang="es-ES_tradnl" sz="1400">
                        <a:effectLst/>
                        <a:latin typeface="Arial" panose="020B0604020202020204" pitchFamily="34" charset="0"/>
                        <a:ea typeface="Times New Roman"/>
                        <a:cs typeface="Arial" panose="020B0604020202020204" pitchFamily="34" charset="0"/>
                      </a:endParaRPr>
                    </a:p>
                  </a:txBody>
                  <a:tcPr marL="27391" marR="27391" marT="0" marB="0" anchor="b"/>
                </a:tc>
                <a:tc>
                  <a:txBody>
                    <a:bodyPr/>
                    <a:lstStyle/>
                    <a:p>
                      <a:pPr indent="0" algn="ctr">
                        <a:lnSpc>
                          <a:spcPct val="100000"/>
                        </a:lnSpc>
                        <a:spcAft>
                          <a:spcPts val="0"/>
                        </a:spcAft>
                      </a:pPr>
                      <a:r>
                        <a:rPr lang="es-ES_tradnl" sz="1400" dirty="0">
                          <a:effectLst/>
                          <a:latin typeface="Arial" panose="020B0604020202020204" pitchFamily="34" charset="0"/>
                          <a:cs typeface="Arial" panose="020B0604020202020204" pitchFamily="34" charset="0"/>
                        </a:rPr>
                        <a:t>0 €</a:t>
                      </a:r>
                      <a:endParaRPr lang="es-ES_tradnl" sz="1400" dirty="0">
                        <a:effectLst/>
                        <a:latin typeface="Arial" panose="020B0604020202020204" pitchFamily="34" charset="0"/>
                        <a:ea typeface="Times New Roman"/>
                        <a:cs typeface="Arial" panose="020B0604020202020204" pitchFamily="34" charset="0"/>
                      </a:endParaRPr>
                    </a:p>
                  </a:txBody>
                  <a:tcPr marL="27391" marR="27391" marT="0" marB="0" anchor="b"/>
                </a:tc>
              </a:tr>
            </a:tbl>
          </a:graphicData>
        </a:graphic>
      </p:graphicFrame>
    </p:spTree>
    <p:extLst>
      <p:ext uri="{BB962C8B-B14F-4D97-AF65-F5344CB8AC3E}">
        <p14:creationId xmlns:p14="http://schemas.microsoft.com/office/powerpoint/2010/main" val="2464096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u-ES" dirty="0" err="1"/>
              <a:t>Propuesta</a:t>
            </a:r>
            <a:r>
              <a:rPr lang="eu-ES" dirty="0"/>
              <a:t> de </a:t>
            </a:r>
            <a:r>
              <a:rPr lang="eu-ES" dirty="0" err="1"/>
              <a:t>resolución</a:t>
            </a:r>
            <a:r>
              <a:rPr lang="eu-ES" dirty="0"/>
              <a:t> </a:t>
            </a:r>
            <a:r>
              <a:rPr lang="eu-ES" dirty="0" smtClean="0"/>
              <a:t>(5)</a:t>
            </a:r>
            <a:endParaRPr lang="es-ES_tradnl" dirty="0"/>
          </a:p>
        </p:txBody>
      </p:sp>
      <p:sp>
        <p:nvSpPr>
          <p:cNvPr id="3" name="2 Marcador de texto"/>
          <p:cNvSpPr>
            <a:spLocks noGrp="1"/>
          </p:cNvSpPr>
          <p:nvPr>
            <p:ph type="body" sz="quarter" idx="11"/>
          </p:nvPr>
        </p:nvSpPr>
        <p:spPr/>
        <p:txBody>
          <a:bodyPr/>
          <a:lstStyle/>
          <a:p>
            <a:pPr lvl="1">
              <a:buNone/>
            </a:pPr>
            <a:r>
              <a:rPr lang="es-ES_tradnl" sz="1600" dirty="0" smtClean="0"/>
              <a:t>c</a:t>
            </a:r>
            <a:r>
              <a:rPr lang="es-ES_tradnl" sz="1600" dirty="0"/>
              <a:t>) Dotaciones </a:t>
            </a:r>
            <a:r>
              <a:rPr lang="es-ES_tradnl" sz="1600" dirty="0"/>
              <a:t>para otros gastos corrientes. </a:t>
            </a:r>
            <a:r>
              <a:rPr lang="es-ES_tradnl" sz="1600" dirty="0"/>
              <a:t>Importe por doctor y a</a:t>
            </a:r>
            <a:r>
              <a:rPr lang="es-ES_tradnl" sz="1600" dirty="0"/>
              <a:t>ño</a:t>
            </a:r>
          </a:p>
          <a:p>
            <a:endParaRPr lang="es-ES_tradnl" sz="1600" dirty="0"/>
          </a:p>
        </p:txBody>
      </p:sp>
      <p:graphicFrame>
        <p:nvGraphicFramePr>
          <p:cNvPr id="4" name="3 Tabla"/>
          <p:cNvGraphicFramePr>
            <a:graphicFrameLocks noGrp="1"/>
          </p:cNvGraphicFramePr>
          <p:nvPr>
            <p:extLst>
              <p:ext uri="{D42A27DB-BD31-4B8C-83A1-F6EECF244321}">
                <p14:modId xmlns:p14="http://schemas.microsoft.com/office/powerpoint/2010/main" val="1311010339"/>
              </p:ext>
            </p:extLst>
          </p:nvPr>
        </p:nvGraphicFramePr>
        <p:xfrm>
          <a:off x="1610678" y="1799927"/>
          <a:ext cx="6141720" cy="2268000"/>
        </p:xfrm>
        <a:graphic>
          <a:graphicData uri="http://schemas.openxmlformats.org/drawingml/2006/table">
            <a:tbl>
              <a:tblPr firstRow="1" firstCol="1" bandRow="1">
                <a:tableStyleId>{5C22544A-7EE6-4342-B048-85BDC9FD1C3A}</a:tableStyleId>
              </a:tblPr>
              <a:tblGrid>
                <a:gridCol w="3858260"/>
                <a:gridCol w="1180762"/>
                <a:gridCol w="1102698"/>
              </a:tblGrid>
              <a:tr h="252000">
                <a:tc>
                  <a:txBody>
                    <a:bodyPr/>
                    <a:lstStyle/>
                    <a:p>
                      <a:pPr indent="0" algn="just">
                        <a:lnSpc>
                          <a:spcPct val="100000"/>
                        </a:lnSpc>
                        <a:spcAft>
                          <a:spcPts val="0"/>
                        </a:spcAft>
                      </a:pPr>
                      <a:r>
                        <a:rPr lang="es-ES_tradnl" sz="1400" dirty="0">
                          <a:effectLst/>
                          <a:latin typeface="Arial" panose="020B0604020202020204" pitchFamily="34" charset="0"/>
                          <a:cs typeface="Arial" panose="020B0604020202020204" pitchFamily="34" charset="0"/>
                        </a:rPr>
                        <a:t>Área</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nchor="ctr"/>
                </a:tc>
                <a:tc gridSpan="2">
                  <a:txBody>
                    <a:bodyPr/>
                    <a:lstStyle/>
                    <a:p>
                      <a:pPr indent="0" algn="ctr">
                        <a:lnSpc>
                          <a:spcPct val="100000"/>
                        </a:lnSpc>
                        <a:spcAft>
                          <a:spcPts val="0"/>
                        </a:spcAft>
                      </a:pPr>
                      <a:r>
                        <a:rPr lang="es-ES_tradnl" sz="1400" dirty="0">
                          <a:effectLst/>
                          <a:latin typeface="Arial" panose="020B0604020202020204" pitchFamily="34" charset="0"/>
                          <a:cs typeface="Arial" panose="020B0604020202020204" pitchFamily="34" charset="0"/>
                        </a:rPr>
                        <a:t>Importe por doctor y año</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nchor="ctr"/>
                </a:tc>
                <a:tc hMerge="1">
                  <a:txBody>
                    <a:bodyPr/>
                    <a:lstStyle/>
                    <a:p>
                      <a:endParaRPr lang="es-ES_tradnl"/>
                    </a:p>
                  </a:txBody>
                  <a:tcPr/>
                </a:tc>
              </a:tr>
              <a:tr h="252000">
                <a:tc>
                  <a:txBody>
                    <a:bodyPr/>
                    <a:lstStyle/>
                    <a:p>
                      <a:pPr indent="0" algn="just">
                        <a:lnSpc>
                          <a:spcPct val="100000"/>
                        </a:lnSpc>
                        <a:spcAft>
                          <a:spcPts val="0"/>
                        </a:spcAft>
                      </a:pPr>
                      <a:r>
                        <a:rPr lang="es-ES_tradnl" sz="1400" dirty="0">
                          <a:effectLst/>
                          <a:latin typeface="Arial" panose="020B0604020202020204" pitchFamily="34" charset="0"/>
                          <a:cs typeface="Arial" panose="020B0604020202020204" pitchFamily="34" charset="0"/>
                        </a:rPr>
                        <a:t> </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0" algn="ctr">
                        <a:lnSpc>
                          <a:spcPct val="100000"/>
                        </a:lnSpc>
                        <a:spcAft>
                          <a:spcPts val="0"/>
                        </a:spcAft>
                      </a:pPr>
                      <a:r>
                        <a:rPr lang="es-ES_tradnl" sz="1400" dirty="0">
                          <a:effectLst/>
                          <a:latin typeface="Arial" panose="020B0604020202020204" pitchFamily="34" charset="0"/>
                          <a:cs typeface="Arial" panose="020B0604020202020204" pitchFamily="34" charset="0"/>
                        </a:rPr>
                        <a:t>Grupos A</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Grupos B</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r>
              <a:tr h="252000">
                <a:tc>
                  <a:txBody>
                    <a:bodyPr/>
                    <a:lstStyle/>
                    <a:p>
                      <a:pPr indent="0" algn="just">
                        <a:lnSpc>
                          <a:spcPct val="100000"/>
                        </a:lnSpc>
                        <a:spcAft>
                          <a:spcPts val="0"/>
                        </a:spcAft>
                      </a:pPr>
                      <a:r>
                        <a:rPr lang="es-ES_tradnl" sz="1400">
                          <a:effectLst/>
                          <a:latin typeface="Arial" panose="020B0604020202020204" pitchFamily="34" charset="0"/>
                          <a:cs typeface="Arial" panose="020B0604020202020204" pitchFamily="34" charset="0"/>
                        </a:rPr>
                        <a:t>Ciencias Económicas y Empresariales</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0" algn="ctr">
                        <a:lnSpc>
                          <a:spcPct val="100000"/>
                        </a:lnSpc>
                        <a:spcAft>
                          <a:spcPts val="0"/>
                        </a:spcAft>
                      </a:pPr>
                      <a:r>
                        <a:rPr lang="es-ES_tradnl" sz="1400" dirty="0">
                          <a:effectLst/>
                          <a:latin typeface="Arial" panose="020B0604020202020204" pitchFamily="34" charset="0"/>
                          <a:cs typeface="Arial" panose="020B0604020202020204" pitchFamily="34" charset="0"/>
                        </a:rPr>
                        <a:t>1.700 €</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1.200 €</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r>
              <a:tr h="252000">
                <a:tc>
                  <a:txBody>
                    <a:bodyPr/>
                    <a:lstStyle/>
                    <a:p>
                      <a:pPr indent="0" algn="just">
                        <a:lnSpc>
                          <a:spcPct val="100000"/>
                        </a:lnSpc>
                        <a:spcAft>
                          <a:spcPts val="0"/>
                        </a:spcAft>
                      </a:pPr>
                      <a:r>
                        <a:rPr lang="es-ES_tradnl" sz="1400">
                          <a:effectLst/>
                          <a:latin typeface="Arial" panose="020B0604020202020204" pitchFamily="34" charset="0"/>
                          <a:cs typeface="Arial" panose="020B0604020202020204" pitchFamily="34" charset="0"/>
                        </a:rPr>
                        <a:t>Ciencias Sociales y Jurídicas</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0" algn="ctr">
                        <a:lnSpc>
                          <a:spcPct val="100000"/>
                        </a:lnSpc>
                        <a:spcAft>
                          <a:spcPts val="0"/>
                        </a:spcAft>
                      </a:pPr>
                      <a:r>
                        <a:rPr lang="es-ES_tradnl" sz="1400" dirty="0">
                          <a:effectLst/>
                          <a:latin typeface="Arial" panose="020B0604020202020204" pitchFamily="34" charset="0"/>
                          <a:cs typeface="Arial" panose="020B0604020202020204" pitchFamily="34" charset="0"/>
                        </a:rPr>
                        <a:t>1.700 €</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1.200 €</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r>
              <a:tr h="252000">
                <a:tc>
                  <a:txBody>
                    <a:bodyPr/>
                    <a:lstStyle/>
                    <a:p>
                      <a:pPr indent="0" algn="just">
                        <a:lnSpc>
                          <a:spcPct val="100000"/>
                        </a:lnSpc>
                        <a:spcAft>
                          <a:spcPts val="0"/>
                        </a:spcAft>
                      </a:pPr>
                      <a:r>
                        <a:rPr lang="es-ES_tradnl" sz="1400">
                          <a:effectLst/>
                          <a:latin typeface="Arial" panose="020B0604020202020204" pitchFamily="34" charset="0"/>
                          <a:cs typeface="Arial" panose="020B0604020202020204" pitchFamily="34" charset="0"/>
                        </a:rPr>
                        <a:t>Arte y Humanidades</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0" algn="ctr">
                        <a:lnSpc>
                          <a:spcPct val="100000"/>
                        </a:lnSpc>
                        <a:spcAft>
                          <a:spcPts val="0"/>
                        </a:spcAft>
                      </a:pPr>
                      <a:r>
                        <a:rPr lang="es-ES_tradnl" sz="1400" dirty="0">
                          <a:effectLst/>
                          <a:latin typeface="Arial" panose="020B0604020202020204" pitchFamily="34" charset="0"/>
                          <a:cs typeface="Arial" panose="020B0604020202020204" pitchFamily="34" charset="0"/>
                        </a:rPr>
                        <a:t>1.700 €</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0" algn="ctr">
                        <a:lnSpc>
                          <a:spcPct val="100000"/>
                        </a:lnSpc>
                        <a:spcAft>
                          <a:spcPts val="0"/>
                        </a:spcAft>
                      </a:pPr>
                      <a:r>
                        <a:rPr lang="es-ES_tradnl" sz="1400" dirty="0">
                          <a:effectLst/>
                          <a:latin typeface="Arial" panose="020B0604020202020204" pitchFamily="34" charset="0"/>
                          <a:cs typeface="Arial" panose="020B0604020202020204" pitchFamily="34" charset="0"/>
                        </a:rPr>
                        <a:t>1.200 €</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tc>
              </a:tr>
              <a:tr h="252000">
                <a:tc>
                  <a:txBody>
                    <a:bodyPr/>
                    <a:lstStyle/>
                    <a:p>
                      <a:pPr indent="0" algn="just">
                        <a:lnSpc>
                          <a:spcPct val="100000"/>
                        </a:lnSpc>
                        <a:spcAft>
                          <a:spcPts val="0"/>
                        </a:spcAft>
                      </a:pPr>
                      <a:r>
                        <a:rPr lang="es-ES_tradnl" sz="1400">
                          <a:effectLst/>
                          <a:latin typeface="Arial" panose="020B0604020202020204" pitchFamily="34" charset="0"/>
                          <a:cs typeface="Arial" panose="020B0604020202020204" pitchFamily="34" charset="0"/>
                        </a:rPr>
                        <a:t>Ingeniería y Arquitectura</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3.500 €</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0" algn="ctr">
                        <a:lnSpc>
                          <a:spcPct val="100000"/>
                        </a:lnSpc>
                        <a:spcAft>
                          <a:spcPts val="0"/>
                        </a:spcAft>
                      </a:pPr>
                      <a:r>
                        <a:rPr lang="es-ES_tradnl" sz="1400" dirty="0">
                          <a:effectLst/>
                          <a:latin typeface="Arial" panose="020B0604020202020204" pitchFamily="34" charset="0"/>
                          <a:cs typeface="Arial" panose="020B0604020202020204" pitchFamily="34" charset="0"/>
                        </a:rPr>
                        <a:t>2.900 €</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tc>
              </a:tr>
              <a:tr h="252000">
                <a:tc>
                  <a:txBody>
                    <a:bodyPr/>
                    <a:lstStyle/>
                    <a:p>
                      <a:pPr indent="0" algn="just">
                        <a:lnSpc>
                          <a:spcPct val="100000"/>
                        </a:lnSpc>
                        <a:spcAft>
                          <a:spcPts val="0"/>
                        </a:spcAft>
                      </a:pPr>
                      <a:r>
                        <a:rPr lang="es-ES_tradnl" sz="1400">
                          <a:effectLst/>
                          <a:latin typeface="Arial" panose="020B0604020202020204" pitchFamily="34" charset="0"/>
                          <a:cs typeface="Arial" panose="020B0604020202020204" pitchFamily="34" charset="0"/>
                        </a:rPr>
                        <a:t>Física, Química y Matemáticas (FQM)</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3.500 €</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2.900 €</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r>
              <a:tr h="252000">
                <a:tc>
                  <a:txBody>
                    <a:bodyPr/>
                    <a:lstStyle/>
                    <a:p>
                      <a:pPr indent="0" algn="just">
                        <a:lnSpc>
                          <a:spcPct val="100000"/>
                        </a:lnSpc>
                        <a:spcAft>
                          <a:spcPts val="0"/>
                        </a:spcAft>
                      </a:pPr>
                      <a:r>
                        <a:rPr lang="es-ES_tradnl" sz="1400">
                          <a:effectLst/>
                          <a:latin typeface="Arial" panose="020B0604020202020204" pitchFamily="34" charset="0"/>
                          <a:cs typeface="Arial" panose="020B0604020202020204" pitchFamily="34" charset="0"/>
                        </a:rPr>
                        <a:t>Ciencias Experimentales (excluyendo FQM)</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4.600 €</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4.000 €</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r>
              <a:tr h="252000">
                <a:tc>
                  <a:txBody>
                    <a:bodyPr/>
                    <a:lstStyle/>
                    <a:p>
                      <a:pPr indent="0" algn="just">
                        <a:lnSpc>
                          <a:spcPct val="100000"/>
                        </a:lnSpc>
                        <a:spcAft>
                          <a:spcPts val="0"/>
                        </a:spcAft>
                      </a:pPr>
                      <a:r>
                        <a:rPr lang="es-ES_tradnl" sz="1400">
                          <a:effectLst/>
                          <a:latin typeface="Arial" panose="020B0604020202020204" pitchFamily="34" charset="0"/>
                          <a:cs typeface="Arial" panose="020B0604020202020204" pitchFamily="34" charset="0"/>
                        </a:rPr>
                        <a:t>Ciencias de la Salud</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0" algn="ctr">
                        <a:lnSpc>
                          <a:spcPct val="100000"/>
                        </a:lnSpc>
                        <a:spcAft>
                          <a:spcPts val="0"/>
                        </a:spcAft>
                      </a:pPr>
                      <a:r>
                        <a:rPr lang="es-ES_tradnl" sz="1400">
                          <a:effectLst/>
                          <a:latin typeface="Arial" panose="020B0604020202020204" pitchFamily="34" charset="0"/>
                          <a:cs typeface="Arial" panose="020B0604020202020204" pitchFamily="34" charset="0"/>
                        </a:rPr>
                        <a:t>4.600 €</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0" algn="ctr">
                        <a:lnSpc>
                          <a:spcPct val="100000"/>
                        </a:lnSpc>
                        <a:spcAft>
                          <a:spcPts val="0"/>
                        </a:spcAft>
                      </a:pPr>
                      <a:r>
                        <a:rPr lang="es-ES_tradnl" sz="1400" dirty="0">
                          <a:effectLst/>
                          <a:latin typeface="Arial" panose="020B0604020202020204" pitchFamily="34" charset="0"/>
                          <a:cs typeface="Arial" panose="020B0604020202020204" pitchFamily="34" charset="0"/>
                        </a:rPr>
                        <a:t>4.000 €</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065474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dirty="0" err="1" smtClean="0"/>
              <a:t>Propuesta</a:t>
            </a:r>
            <a:r>
              <a:rPr lang="eu-ES" dirty="0" smtClean="0"/>
              <a:t> de </a:t>
            </a:r>
            <a:r>
              <a:rPr lang="eu-ES" dirty="0" err="1" smtClean="0"/>
              <a:t>resolución</a:t>
            </a:r>
            <a:r>
              <a:rPr lang="eu-ES" dirty="0" smtClean="0"/>
              <a:t> </a:t>
            </a:r>
            <a:r>
              <a:rPr lang="eu-ES" dirty="0" smtClean="0"/>
              <a:t>(6)</a:t>
            </a:r>
            <a:endParaRPr lang="eu-ES" dirty="0"/>
          </a:p>
        </p:txBody>
      </p:sp>
      <p:sp>
        <p:nvSpPr>
          <p:cNvPr id="3" name="Testuaren leku-marka 2"/>
          <p:cNvSpPr>
            <a:spLocks noGrp="1"/>
          </p:cNvSpPr>
          <p:nvPr>
            <p:ph type="body" sz="quarter" idx="11"/>
          </p:nvPr>
        </p:nvSpPr>
        <p:spPr/>
        <p:txBody>
          <a:bodyPr/>
          <a:lstStyle/>
          <a:p>
            <a:pPr marL="182563" indent="-182563">
              <a:buNone/>
            </a:pPr>
            <a:r>
              <a:rPr lang="es-ES_tradnl" sz="1600" dirty="0"/>
              <a:t>8</a:t>
            </a:r>
            <a:r>
              <a:rPr lang="es-ES_tradnl" sz="1600" dirty="0" smtClean="0"/>
              <a:t>.– </a:t>
            </a:r>
            <a:r>
              <a:rPr lang="es-ES_tradnl" sz="1600" dirty="0"/>
              <a:t>La cantidad a conceder no podrá ser superior al presupuesto solicitado por los grupos de investigación. La ayuda no podrá superar el 30% de la financiación externa obtenida por el grupo entre 2013 y 2018, entendiéndose por financiación externa los ingresos procedentes de fuentes distintas a la presente línea de ayudas. </a:t>
            </a:r>
            <a:endParaRPr lang="es-ES_tradnl" sz="1600" dirty="0" smtClean="0"/>
          </a:p>
          <a:p>
            <a:pPr marL="182563" indent="-182563">
              <a:buNone/>
            </a:pPr>
            <a:endParaRPr lang="es-ES_tradnl" sz="1600" dirty="0"/>
          </a:p>
          <a:p>
            <a:pPr marL="182563" indent="-182563">
              <a:buNone/>
            </a:pPr>
            <a:r>
              <a:rPr lang="es-ES_tradnl" sz="1600" dirty="0"/>
              <a:t>9</a:t>
            </a:r>
            <a:r>
              <a:rPr lang="es-ES_tradnl" sz="1600" dirty="0" smtClean="0"/>
              <a:t>.– </a:t>
            </a:r>
            <a:r>
              <a:rPr lang="es-ES_tradnl" sz="1600" dirty="0"/>
              <a:t>La subvención que corresponde a cada uno de los grupos se determinará por el procedimiento de concurso. A tal efecto, en cada una de las áreas recogidas en el artículo 2, se establecerá un orden de prelación de las solicitudes elegibles, adjudicándose aquellas que hayan obtenido mejor valoración hasta el agotamiento del crédito presupuestario consignado en el artículo 2 de la presente Orden, para cada una de las áreas </a:t>
            </a:r>
            <a:r>
              <a:rPr lang="es-ES_tradnl" sz="1600" dirty="0" smtClean="0"/>
              <a:t>establecidas.</a:t>
            </a:r>
          </a:p>
          <a:p>
            <a:pPr marL="182563" indent="-182563">
              <a:buNone/>
            </a:pPr>
            <a:endParaRPr lang="es-ES_tradnl" sz="1600" dirty="0"/>
          </a:p>
          <a:p>
            <a:pPr marL="182563" indent="-182563">
              <a:buNone/>
            </a:pPr>
            <a:r>
              <a:rPr lang="es-ES_tradnl" sz="1600" dirty="0" smtClean="0"/>
              <a:t>10</a:t>
            </a:r>
            <a:r>
              <a:rPr lang="es-ES_tradnl" sz="1600" dirty="0" smtClean="0"/>
              <a:t>.– </a:t>
            </a:r>
            <a:r>
              <a:rPr lang="es-ES_tradnl" sz="1600" dirty="0"/>
              <a:t>Cuando los fondos disponibles solo cubran parcialmente la cantidad a conceder a un grupo, resultado de la aplicación de lo señalado en los apartados 6 y 7 anteriores, se concederá la cantidad disponible siempre que ésta sea igual o superior al 50% del importe a conceder.</a:t>
            </a:r>
          </a:p>
          <a:p>
            <a:pPr>
              <a:buNone/>
            </a:pPr>
            <a:endParaRPr lang="eu-ES" sz="1600" dirty="0"/>
          </a:p>
        </p:txBody>
      </p:sp>
    </p:spTree>
    <p:extLst>
      <p:ext uri="{BB962C8B-B14F-4D97-AF65-F5344CB8AC3E}">
        <p14:creationId xmlns:p14="http://schemas.microsoft.com/office/powerpoint/2010/main" val="1391548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u-ES" dirty="0" err="1"/>
              <a:t>Propuesta</a:t>
            </a:r>
            <a:r>
              <a:rPr lang="eu-ES" dirty="0"/>
              <a:t> de </a:t>
            </a:r>
            <a:r>
              <a:rPr lang="eu-ES" dirty="0" err="1"/>
              <a:t>resolución</a:t>
            </a:r>
            <a:r>
              <a:rPr lang="eu-ES" dirty="0"/>
              <a:t> </a:t>
            </a:r>
            <a:r>
              <a:rPr lang="eu-ES" dirty="0" smtClean="0"/>
              <a:t>(7)</a:t>
            </a:r>
            <a:endParaRPr lang="es-ES_tradnl" dirty="0"/>
          </a:p>
        </p:txBody>
      </p:sp>
      <p:sp>
        <p:nvSpPr>
          <p:cNvPr id="3" name="2 Marcador de texto"/>
          <p:cNvSpPr>
            <a:spLocks noGrp="1"/>
          </p:cNvSpPr>
          <p:nvPr>
            <p:ph type="body" sz="quarter" idx="11"/>
          </p:nvPr>
        </p:nvSpPr>
        <p:spPr/>
        <p:txBody>
          <a:bodyPr/>
          <a:lstStyle/>
          <a:p>
            <a:pPr marL="182563" indent="-182563">
              <a:buNone/>
            </a:pPr>
            <a:r>
              <a:rPr lang="es-ES_tradnl" sz="1600" dirty="0" smtClean="0"/>
              <a:t>11</a:t>
            </a:r>
            <a:r>
              <a:rPr lang="es-ES_tradnl" sz="1600" dirty="0"/>
              <a:t>.– </a:t>
            </a:r>
            <a:r>
              <a:rPr lang="es-ES_tradnl" sz="1600" dirty="0"/>
              <a:t>Si una vez concedidas las cantidades según lo establecido en los puntos anteriores  quedara presupuesto remanente, los grupos A que hubieran obtenido una puntuación entre 95 y 100 puntos (A +) podrían incrementar la cantidad concedida hasta un 5% adicional, procediéndose para ello a adjudicar aquellas que hayan obtenido mejor valoración hasta el agotamiento del crédito presupuestario de cada área. </a:t>
            </a:r>
            <a:r>
              <a:rPr lang="es-ES_tradnl" sz="1600" dirty="0" smtClean="0"/>
              <a:t> </a:t>
            </a:r>
            <a:endParaRPr lang="es-ES_tradnl" sz="1600" dirty="0" smtClean="0"/>
          </a:p>
          <a:p>
            <a:pPr marL="0" indent="0">
              <a:buNone/>
            </a:pPr>
            <a:endParaRPr lang="es-ES_tradnl" sz="1600" dirty="0"/>
          </a:p>
          <a:p>
            <a:pPr marL="182563" indent="-182563">
              <a:buNone/>
            </a:pPr>
            <a:r>
              <a:rPr lang="es-ES_tradnl" sz="1600" dirty="0"/>
              <a:t>12.– Los empates en puntuación se resolverán atendiendo a la superior puntuación obtenida en cada uno de los bloques de criterios señalados en 12.4, en el siguiente orden: a), b), c) y d). Caso de persistir el empate, </a:t>
            </a:r>
            <a:r>
              <a:rPr lang="es-ES" sz="1600" dirty="0"/>
              <a:t>se resolverán en base al número aleatorio que la aplicación de cumplimentación de las solicitudes asigna a cada una de ellas, en orden creciente. Este número quedará reflejado en el impreso de solicitud que se genera en la aplicación telemática.</a:t>
            </a:r>
            <a:endParaRPr lang="es-ES_tradnl" sz="1600" dirty="0"/>
          </a:p>
          <a:p>
            <a:endParaRPr lang="es-ES_tradnl" sz="1600" dirty="0"/>
          </a:p>
        </p:txBody>
      </p:sp>
    </p:spTree>
    <p:extLst>
      <p:ext uri="{BB962C8B-B14F-4D97-AF65-F5344CB8AC3E}">
        <p14:creationId xmlns:p14="http://schemas.microsoft.com/office/powerpoint/2010/main" val="1126417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ulua 3"/>
          <p:cNvSpPr>
            <a:spLocks noGrp="1"/>
          </p:cNvSpPr>
          <p:nvPr>
            <p:ph type="title"/>
          </p:nvPr>
        </p:nvSpPr>
        <p:spPr/>
        <p:txBody>
          <a:bodyPr/>
          <a:lstStyle/>
          <a:p>
            <a:r>
              <a:rPr lang="eu-ES" smtClean="0"/>
              <a:t>Objeto </a:t>
            </a:r>
            <a:endParaRPr lang="eu-ES" dirty="0"/>
          </a:p>
        </p:txBody>
      </p:sp>
      <p:sp>
        <p:nvSpPr>
          <p:cNvPr id="5" name="Testuaren leku-marka 4"/>
          <p:cNvSpPr>
            <a:spLocks noGrp="1"/>
          </p:cNvSpPr>
          <p:nvPr>
            <p:ph type="body" sz="quarter" idx="11"/>
          </p:nvPr>
        </p:nvSpPr>
        <p:spPr/>
        <p:txBody>
          <a:bodyPr/>
          <a:lstStyle/>
          <a:p>
            <a:r>
              <a:rPr lang="es-ES" dirty="0" smtClean="0"/>
              <a:t>financiación básica que facilite y fomente las actividades de investigación, así como que aumente la calidad científica, el impacto social y la visibilidad internacional de la investigación realizada </a:t>
            </a:r>
            <a:endParaRPr lang="eu-ES" dirty="0" smtClean="0"/>
          </a:p>
          <a:p>
            <a:pPr lvl="1"/>
            <a:r>
              <a:rPr lang="es-ES" dirty="0" smtClean="0"/>
              <a:t>pretende promover la investigación de calidad, evidenciada tanto por la internacionalización de las actividades y la publicación de sus resultados en foros de alto impacto científico y tecnológico, como por su contribución a la solución de los problemas sociales, económicos y tecnológicos que la sociedad vasca y europea afrontan en el siglo XXI</a:t>
            </a:r>
          </a:p>
          <a:p>
            <a:endParaRPr lang="es-ES" dirty="0" smtClean="0"/>
          </a:p>
          <a:p>
            <a:r>
              <a:rPr lang="es-ES" dirty="0" smtClean="0"/>
              <a:t>romper la tendencia a la fragmentación de los grupos de investigación</a:t>
            </a:r>
          </a:p>
          <a:p>
            <a:r>
              <a:rPr lang="es-ES" dirty="0" smtClean="0"/>
              <a:t>financiación complementaria</a:t>
            </a:r>
          </a:p>
          <a:p>
            <a:endParaRPr lang="es-ES" dirty="0" smtClean="0"/>
          </a:p>
          <a:p>
            <a:pPr>
              <a:buNone/>
            </a:pPr>
            <a:r>
              <a:rPr lang="es-ES" b="1" dirty="0" smtClean="0"/>
              <a:t>Beneficiarios</a:t>
            </a:r>
          </a:p>
          <a:p>
            <a:pPr>
              <a:buNone/>
            </a:pPr>
            <a:r>
              <a:rPr lang="es-ES" dirty="0" smtClean="0"/>
              <a:t>	Universidades con sede en la Comunidad Autónoma del País Vasco</a:t>
            </a:r>
          </a:p>
          <a:p>
            <a:pPr>
              <a:buNone/>
            </a:pPr>
            <a:endParaRPr lang="es-ES" dirty="0" smtClean="0"/>
          </a:p>
          <a:p>
            <a:pPr algn="r"/>
            <a:endParaRPr lang="eu-ES" dirty="0"/>
          </a:p>
        </p:txBody>
      </p:sp>
    </p:spTree>
    <p:extLst>
      <p:ext uri="{BB962C8B-B14F-4D97-AF65-F5344CB8AC3E}">
        <p14:creationId xmlns:p14="http://schemas.microsoft.com/office/powerpoint/2010/main" val="41449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texto"/>
          <p:cNvSpPr txBox="1">
            <a:spLocks/>
          </p:cNvSpPr>
          <p:nvPr/>
        </p:nvSpPr>
        <p:spPr>
          <a:xfrm>
            <a:off x="482121" y="943707"/>
            <a:ext cx="8397123" cy="4592498"/>
          </a:xfrm>
          <a:prstGeom prst="rect">
            <a:avLst/>
          </a:prstGeom>
        </p:spPr>
        <p:txBody>
          <a:bodyPr lIns="63644" tIns="31821" rIns="63644" bIns="31821"/>
          <a:lstStyle>
            <a:lvl1pPr marL="238663" indent="-238663" algn="l" defTabSz="636435" rtl="0" eaLnBrk="1" latinLnBrk="0" hangingPunct="1">
              <a:spcBef>
                <a:spcPct val="20000"/>
              </a:spcBef>
              <a:buFont typeface="Arial" panose="020B0604020202020204" pitchFamily="34" charset="0"/>
              <a:buChar char="•"/>
              <a:defRPr sz="2000" kern="1200">
                <a:solidFill>
                  <a:schemeClr val="tx1"/>
                </a:solidFill>
                <a:latin typeface="Helvetica Light"/>
                <a:ea typeface="+mn-ea"/>
                <a:cs typeface="+mn-cs"/>
              </a:defRPr>
            </a:lvl1pPr>
            <a:lvl2pPr marL="517103" indent="-198885" algn="l" defTabSz="636435" rtl="0" eaLnBrk="1" latinLnBrk="0" hangingPunct="1">
              <a:spcBef>
                <a:spcPct val="20000"/>
              </a:spcBef>
              <a:buFont typeface="Arial" panose="020B0604020202020204" pitchFamily="34" charset="0"/>
              <a:buChar char="–"/>
              <a:defRPr sz="1700" kern="1200">
                <a:solidFill>
                  <a:schemeClr val="tx1"/>
                </a:solidFill>
                <a:latin typeface="Helvetica Light"/>
                <a:ea typeface="+mn-ea"/>
                <a:cs typeface="+mn-cs"/>
              </a:defRPr>
            </a:lvl2pPr>
            <a:lvl3pPr marL="795543" indent="-159109" algn="l" defTabSz="636435" rtl="0" eaLnBrk="1" latinLnBrk="0" hangingPunct="1">
              <a:spcBef>
                <a:spcPct val="20000"/>
              </a:spcBef>
              <a:buFont typeface="Arial" panose="020B0604020202020204" pitchFamily="34" charset="0"/>
              <a:buChar char="•"/>
              <a:defRPr sz="1400" kern="1200">
                <a:solidFill>
                  <a:schemeClr val="tx1"/>
                </a:solidFill>
                <a:latin typeface="Helvetica Light"/>
                <a:ea typeface="+mn-ea"/>
                <a:cs typeface="+mn-cs"/>
              </a:defRPr>
            </a:lvl3pPr>
            <a:lvl4pPr marL="1113760" indent="-159109" algn="l" defTabSz="636435" rtl="0" eaLnBrk="1" latinLnBrk="0" hangingPunct="1">
              <a:spcBef>
                <a:spcPct val="20000"/>
              </a:spcBef>
              <a:buFont typeface="Arial" panose="020B0604020202020204" pitchFamily="34" charset="0"/>
              <a:buChar char="–"/>
              <a:defRPr sz="1200" kern="1200">
                <a:solidFill>
                  <a:schemeClr val="tx1"/>
                </a:solidFill>
                <a:latin typeface="Helvetica Light"/>
                <a:ea typeface="+mn-ea"/>
                <a:cs typeface="+mn-cs"/>
              </a:defRPr>
            </a:lvl4pPr>
            <a:lvl5pPr marL="1431978" indent="-159109" algn="l" defTabSz="636435" rtl="0" eaLnBrk="1" latinLnBrk="0" hangingPunct="1">
              <a:spcBef>
                <a:spcPct val="20000"/>
              </a:spcBef>
              <a:buFont typeface="Arial" panose="020B0604020202020204" pitchFamily="34" charset="0"/>
              <a:buChar char="»"/>
              <a:defRPr sz="1200" kern="1200">
                <a:solidFill>
                  <a:schemeClr val="tx1"/>
                </a:solidFill>
                <a:latin typeface="Helvetica Light"/>
                <a:ea typeface="+mn-ea"/>
                <a:cs typeface="+mn-cs"/>
              </a:defRPr>
            </a:lvl5pPr>
            <a:lvl6pPr marL="1750195"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68413"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86629"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04847"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a:buNone/>
            </a:pPr>
            <a:r>
              <a:rPr lang="es-ES" sz="1600" dirty="0" smtClean="0"/>
              <a:t>1.- A </a:t>
            </a:r>
            <a:r>
              <a:rPr lang="es-ES_tradnl" sz="1600" dirty="0" smtClean="0"/>
              <a:t>propuesta </a:t>
            </a:r>
            <a:r>
              <a:rPr lang="es-ES_tradnl" sz="1600" dirty="0"/>
              <a:t>de la Comisión de Selección, la concesión de las ayudas se realizará mediante resolución del Viceconsejero de Universidades e Investigación, en el plazo de seis meses desde la publicación de la Orden. En el caso de que en dicho plazo no se dicte y notifique resolución expresa alguna, los interesados e interesadas podrán entender desestimadas sus solicitudes</a:t>
            </a:r>
            <a:r>
              <a:rPr lang="es-ES" sz="1600" dirty="0"/>
              <a:t>. </a:t>
            </a:r>
          </a:p>
          <a:p>
            <a:pPr>
              <a:buNone/>
            </a:pPr>
            <a:r>
              <a:rPr lang="es-ES" sz="1600" dirty="0"/>
              <a:t>2.- </a:t>
            </a:r>
            <a:r>
              <a:rPr lang="es-ES_tradnl" sz="1600" dirty="0"/>
              <a:t>Dicha resolución contendrá para cada uno de los grupos adscritos a los organismos beneficiarios</a:t>
            </a:r>
            <a:r>
              <a:rPr lang="es-ES" sz="1600" dirty="0"/>
              <a:t>:</a:t>
            </a:r>
            <a:endParaRPr lang="eu-ES" sz="1600" dirty="0"/>
          </a:p>
          <a:p>
            <a:pPr>
              <a:buNone/>
            </a:pPr>
            <a:r>
              <a:rPr lang="es-ES" sz="1600" dirty="0"/>
              <a:t>	a) Identificación del grupo solicitante.</a:t>
            </a:r>
            <a:endParaRPr lang="eu-ES" sz="1600" dirty="0"/>
          </a:p>
          <a:p>
            <a:pPr>
              <a:buNone/>
            </a:pPr>
            <a:r>
              <a:rPr lang="es-ES" sz="1600" dirty="0"/>
              <a:t>	b) Resultado de la evaluación: reconocimiento como grupo tipo A o tipo B o, en su caso, denegación y motivo de la misma.</a:t>
            </a:r>
            <a:endParaRPr lang="eu-ES" sz="1600" dirty="0"/>
          </a:p>
          <a:p>
            <a:pPr>
              <a:buNone/>
            </a:pPr>
            <a:r>
              <a:rPr lang="es-ES" sz="1600" dirty="0"/>
              <a:t>	c) Cantidad total asignada y detalle por conceptos y anualidades.</a:t>
            </a:r>
            <a:endParaRPr lang="eu-ES" sz="1600" dirty="0"/>
          </a:p>
          <a:p>
            <a:pPr>
              <a:buNone/>
            </a:pPr>
            <a:r>
              <a:rPr lang="es-ES" sz="1600" dirty="0"/>
              <a:t>	d) Indicadores de calidad y evaluación de resultados.</a:t>
            </a:r>
            <a:endParaRPr lang="eu-ES" sz="1600" dirty="0"/>
          </a:p>
          <a:p>
            <a:pPr marL="0" indent="0">
              <a:buNone/>
            </a:pPr>
            <a:r>
              <a:rPr lang="es-ES_tradnl" sz="1600" dirty="0"/>
              <a:t>3.– La resolución se notificará individualmente a las entidades beneficiarias.</a:t>
            </a:r>
          </a:p>
          <a:p>
            <a:pPr marL="0" indent="0">
              <a:buNone/>
            </a:pPr>
            <a:r>
              <a:rPr lang="es-ES_tradnl" sz="1600" dirty="0"/>
              <a:t>4.– Contra la resolución podrán los interesados interponer recurso de alzada ante la Consejera de Educación en el plazo de un mes a partir del día siguiente a su notificación.</a:t>
            </a:r>
          </a:p>
          <a:p>
            <a:pPr marL="0" indent="0">
              <a:buNone/>
            </a:pPr>
            <a:r>
              <a:rPr lang="es-ES_tradnl" sz="1600" dirty="0"/>
              <a:t>5.– Para general conocimiento, la concesión de las ayudas se publicará en el Boletín Oficial del País Vasco en 2019.</a:t>
            </a:r>
          </a:p>
          <a:p>
            <a:pPr fontAlgn="auto">
              <a:spcAft>
                <a:spcPts val="0"/>
              </a:spcAft>
            </a:pPr>
            <a:endParaRPr lang="es-ES_tradnl" sz="1600" dirty="0"/>
          </a:p>
        </p:txBody>
      </p:sp>
      <p:sp>
        <p:nvSpPr>
          <p:cNvPr id="2" name="Titulua 1"/>
          <p:cNvSpPr>
            <a:spLocks noGrp="1"/>
          </p:cNvSpPr>
          <p:nvPr>
            <p:ph type="title"/>
          </p:nvPr>
        </p:nvSpPr>
        <p:spPr/>
        <p:txBody>
          <a:bodyPr/>
          <a:lstStyle/>
          <a:p>
            <a:r>
              <a:rPr lang="eu-ES" dirty="0" err="1" smtClean="0"/>
              <a:t>Resolución</a:t>
            </a:r>
            <a:endParaRPr lang="eu-ES" dirty="0"/>
          </a:p>
        </p:txBody>
      </p:sp>
    </p:spTree>
    <p:extLst>
      <p:ext uri="{BB962C8B-B14F-4D97-AF65-F5344CB8AC3E}">
        <p14:creationId xmlns:p14="http://schemas.microsoft.com/office/powerpoint/2010/main" val="399128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Indicadores de calidad y evaluación de resultados</a:t>
            </a:r>
          </a:p>
        </p:txBody>
      </p:sp>
      <p:sp>
        <p:nvSpPr>
          <p:cNvPr id="3" name="2 Marcador de texto"/>
          <p:cNvSpPr>
            <a:spLocks noGrp="1"/>
          </p:cNvSpPr>
          <p:nvPr>
            <p:ph type="body" sz="quarter" idx="11"/>
          </p:nvPr>
        </p:nvSpPr>
        <p:spPr/>
        <p:txBody>
          <a:bodyPr/>
          <a:lstStyle/>
          <a:p>
            <a:r>
              <a:rPr lang="es-ES_tradnl" dirty="0"/>
              <a:t>B</a:t>
            </a:r>
            <a:r>
              <a:rPr lang="es-ES_tradnl" dirty="0" smtClean="0"/>
              <a:t>atería </a:t>
            </a:r>
            <a:r>
              <a:rPr lang="es-ES_tradnl" dirty="0"/>
              <a:t>de indicadores sobre producción científica, capacidad de formación, atracción de personal y captación de </a:t>
            </a:r>
            <a:r>
              <a:rPr lang="es-ES_tradnl" dirty="0" smtClean="0"/>
              <a:t>fondos</a:t>
            </a:r>
          </a:p>
          <a:p>
            <a:endParaRPr lang="es-ES_tradnl" dirty="0"/>
          </a:p>
          <a:p>
            <a:r>
              <a:rPr lang="es-ES_tradnl" dirty="0" smtClean="0"/>
              <a:t>Concreción en base </a:t>
            </a:r>
            <a:r>
              <a:rPr lang="es-ES_tradnl" dirty="0" smtClean="0"/>
              <a:t>a</a:t>
            </a:r>
            <a:endParaRPr lang="es-ES_tradnl" dirty="0" smtClean="0"/>
          </a:p>
          <a:p>
            <a:pPr lvl="1"/>
            <a:r>
              <a:rPr lang="es-ES_tradnl" dirty="0" smtClean="0"/>
              <a:t>indicadores </a:t>
            </a:r>
            <a:r>
              <a:rPr lang="es-ES_tradnl" dirty="0"/>
              <a:t>incluidos en el plan de </a:t>
            </a:r>
            <a:r>
              <a:rPr lang="es-ES_tradnl" dirty="0" smtClean="0"/>
              <a:t>actividades</a:t>
            </a:r>
          </a:p>
          <a:p>
            <a:pPr lvl="1"/>
            <a:r>
              <a:rPr lang="es-ES_tradnl" dirty="0"/>
              <a:t>potencial demostrado en </a:t>
            </a:r>
            <a:r>
              <a:rPr lang="es-ES_tradnl" dirty="0" smtClean="0"/>
              <a:t>años anteriores</a:t>
            </a:r>
          </a:p>
          <a:p>
            <a:pPr lvl="1"/>
            <a:r>
              <a:rPr lang="es-ES_tradnl" dirty="0" smtClean="0"/>
              <a:t>financiación recibida en la presente convocatoria</a:t>
            </a:r>
            <a:endParaRPr lang="es-ES_tradnl" dirty="0"/>
          </a:p>
        </p:txBody>
      </p:sp>
    </p:spTree>
    <p:extLst>
      <p:ext uri="{BB962C8B-B14F-4D97-AF65-F5344CB8AC3E}">
        <p14:creationId xmlns:p14="http://schemas.microsoft.com/office/powerpoint/2010/main" val="366743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dirty="0" err="1" smtClean="0"/>
              <a:t>Aceptación</a:t>
            </a:r>
            <a:r>
              <a:rPr lang="eu-ES" dirty="0" smtClean="0"/>
              <a:t> de la </a:t>
            </a:r>
            <a:r>
              <a:rPr lang="eu-ES" dirty="0" err="1" smtClean="0"/>
              <a:t>ayuda</a:t>
            </a:r>
            <a:endParaRPr lang="eu-ES" dirty="0"/>
          </a:p>
        </p:txBody>
      </p:sp>
      <p:sp>
        <p:nvSpPr>
          <p:cNvPr id="3" name="Testuaren leku-marka 2"/>
          <p:cNvSpPr>
            <a:spLocks noGrp="1"/>
          </p:cNvSpPr>
          <p:nvPr>
            <p:ph type="body" sz="quarter" idx="11"/>
          </p:nvPr>
        </p:nvSpPr>
        <p:spPr/>
        <p:txBody>
          <a:bodyPr/>
          <a:lstStyle/>
          <a:p>
            <a:pPr>
              <a:buNone/>
            </a:pPr>
            <a:r>
              <a:rPr lang="es-ES" dirty="0"/>
              <a:t>1</a:t>
            </a:r>
            <a:r>
              <a:rPr lang="es-ES" dirty="0" smtClean="0"/>
              <a:t>.-</a:t>
            </a:r>
            <a:r>
              <a:rPr lang="es-ES" sz="1600" dirty="0" smtClean="0"/>
              <a:t> </a:t>
            </a:r>
            <a:r>
              <a:rPr lang="es-ES" dirty="0"/>
              <a:t>Modelo normalizado que deberá incluir </a:t>
            </a:r>
            <a:r>
              <a:rPr lang="es-ES" dirty="0" smtClean="0"/>
              <a:t>:</a:t>
            </a:r>
            <a:endParaRPr lang="eu-ES" dirty="0"/>
          </a:p>
          <a:p>
            <a:pPr lvl="1">
              <a:buNone/>
            </a:pPr>
            <a:r>
              <a:rPr lang="es-ES" sz="1300" dirty="0" smtClean="0"/>
              <a:t>	</a:t>
            </a:r>
            <a:r>
              <a:rPr lang="es-ES" sz="1800" dirty="0" smtClean="0"/>
              <a:t>Identificación </a:t>
            </a:r>
            <a:r>
              <a:rPr lang="es-ES" sz="1800" dirty="0"/>
              <a:t>del </a:t>
            </a:r>
            <a:r>
              <a:rPr lang="es-ES" sz="1800" dirty="0" smtClean="0"/>
              <a:t>grupo</a:t>
            </a:r>
          </a:p>
          <a:p>
            <a:pPr lvl="1">
              <a:buNone/>
            </a:pPr>
            <a:r>
              <a:rPr lang="es-ES" sz="1800" dirty="0"/>
              <a:t>	</a:t>
            </a:r>
            <a:r>
              <a:rPr lang="es-ES" sz="1800" dirty="0" smtClean="0"/>
              <a:t>Miembros</a:t>
            </a:r>
            <a:endParaRPr lang="es-ES" sz="1800" dirty="0"/>
          </a:p>
          <a:p>
            <a:pPr lvl="1">
              <a:buNone/>
            </a:pPr>
            <a:r>
              <a:rPr lang="es-ES" sz="1800" dirty="0"/>
              <a:t>	</a:t>
            </a:r>
            <a:r>
              <a:rPr lang="es-ES" sz="1800" dirty="0" smtClean="0"/>
              <a:t>Resultado de </a:t>
            </a:r>
            <a:r>
              <a:rPr lang="es-ES" sz="1800" dirty="0"/>
              <a:t>la evaluación (grupo A o B), </a:t>
            </a:r>
            <a:endParaRPr lang="es-ES" sz="1800" dirty="0" smtClean="0"/>
          </a:p>
          <a:p>
            <a:pPr lvl="1">
              <a:buNone/>
            </a:pPr>
            <a:r>
              <a:rPr lang="es-ES" sz="1800" dirty="0"/>
              <a:t>	</a:t>
            </a:r>
            <a:r>
              <a:rPr lang="es-ES" sz="1800" dirty="0" smtClean="0"/>
              <a:t>Cantidad concedida </a:t>
            </a:r>
            <a:r>
              <a:rPr lang="es-ES" sz="1800" dirty="0"/>
              <a:t>y detalle por conceptos y </a:t>
            </a:r>
            <a:r>
              <a:rPr lang="es-ES" sz="1800" dirty="0" smtClean="0"/>
              <a:t>anualidades</a:t>
            </a:r>
          </a:p>
          <a:p>
            <a:pPr lvl="1">
              <a:buNone/>
            </a:pPr>
            <a:r>
              <a:rPr lang="es-ES" sz="1800" dirty="0"/>
              <a:t>	</a:t>
            </a:r>
            <a:r>
              <a:rPr lang="es-ES" sz="1800" dirty="0" smtClean="0"/>
              <a:t>Indicadores de </a:t>
            </a:r>
            <a:r>
              <a:rPr lang="es-ES" sz="1800" dirty="0"/>
              <a:t>calidad y evaluación de </a:t>
            </a:r>
            <a:r>
              <a:rPr lang="es-ES" sz="1800" dirty="0" smtClean="0"/>
              <a:t>resultados</a:t>
            </a:r>
            <a:endParaRPr lang="eu-ES" sz="2800" dirty="0"/>
          </a:p>
        </p:txBody>
      </p:sp>
    </p:spTree>
    <p:extLst>
      <p:ext uri="{BB962C8B-B14F-4D97-AF65-F5344CB8AC3E}">
        <p14:creationId xmlns:p14="http://schemas.microsoft.com/office/powerpoint/2010/main" val="1905693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dirty="0" err="1" smtClean="0"/>
              <a:t>Seguimiento</a:t>
            </a:r>
            <a:r>
              <a:rPr lang="eu-ES" dirty="0" smtClean="0"/>
              <a:t> y </a:t>
            </a:r>
            <a:r>
              <a:rPr lang="eu-ES" dirty="0" err="1" smtClean="0"/>
              <a:t>control</a:t>
            </a:r>
            <a:r>
              <a:rPr lang="eu-ES" dirty="0" smtClean="0"/>
              <a:t> (1)</a:t>
            </a:r>
            <a:endParaRPr lang="eu-ES" dirty="0"/>
          </a:p>
        </p:txBody>
      </p:sp>
      <p:sp>
        <p:nvSpPr>
          <p:cNvPr id="7" name="Rectangle 3"/>
          <p:cNvSpPr>
            <a:spLocks noGrp="1" noChangeArrowheads="1"/>
          </p:cNvSpPr>
          <p:nvPr>
            <p:ph type="body" sz="quarter" idx="11"/>
          </p:nvPr>
        </p:nvSpPr>
        <p:spPr/>
        <p:txBody>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lvl="0">
              <a:buNone/>
            </a:pPr>
            <a:r>
              <a:rPr lang="es-ES" altLang="eu-ES" sz="1800" dirty="0" smtClean="0"/>
              <a:t>1.- </a:t>
            </a:r>
            <a:r>
              <a:rPr lang="es-ES_tradnl" sz="1800" dirty="0"/>
              <a:t>Informes de seguimiento </a:t>
            </a:r>
            <a:r>
              <a:rPr lang="es-ES_tradnl" sz="1800" dirty="0" smtClean="0"/>
              <a:t>económico</a:t>
            </a:r>
          </a:p>
          <a:p>
            <a:pPr marL="441325" lvl="0" indent="-441325">
              <a:buNone/>
            </a:pPr>
            <a:r>
              <a:rPr lang="es-ES_tradnl" sz="1800" dirty="0"/>
              <a:t>	</a:t>
            </a:r>
            <a:r>
              <a:rPr lang="es-ES_tradnl" sz="1600" dirty="0" smtClean="0"/>
              <a:t>La entidad beneficiaria presentará anualmente sucesivos informes de seguimiento económico de la ejecución de la ayuda. El informe económico correspondiente al tercer año, abarcará el periodo completo 2019-2021</a:t>
            </a:r>
            <a:r>
              <a:rPr lang="es-ES" altLang="eu-ES" sz="1600" dirty="0" smtClean="0"/>
              <a:t>. </a:t>
            </a:r>
            <a:endParaRPr lang="es-ES" altLang="eu-ES" sz="1800" dirty="0" smtClean="0"/>
          </a:p>
          <a:p>
            <a:pPr lvl="0">
              <a:buNone/>
            </a:pPr>
            <a:endParaRPr lang="es-ES" altLang="eu-ES" sz="1800" dirty="0"/>
          </a:p>
          <a:p>
            <a:pPr lvl="0">
              <a:buNone/>
            </a:pPr>
            <a:r>
              <a:rPr lang="es-ES" altLang="eu-ES" sz="1800" dirty="0" smtClean="0"/>
              <a:t>2.- </a:t>
            </a:r>
            <a:r>
              <a:rPr lang="es-ES_tradnl" sz="1800" dirty="0"/>
              <a:t>Informe de seguimiento de la producción </a:t>
            </a:r>
            <a:r>
              <a:rPr lang="es-ES_tradnl" sz="1800" dirty="0" smtClean="0"/>
              <a:t>científica</a:t>
            </a:r>
          </a:p>
          <a:p>
            <a:pPr lvl="1">
              <a:buNone/>
            </a:pPr>
            <a:r>
              <a:rPr lang="es-ES_tradnl" sz="1500" dirty="0" smtClean="0"/>
              <a:t>	Las </a:t>
            </a:r>
            <a:r>
              <a:rPr lang="es-ES_tradnl" sz="1500" dirty="0"/>
              <a:t>entidades beneficiarias deberán actualizar, antes del fin del primer trimestre del siguiente año los datos anuales de producción científica de cada grupo en la aplicación </a:t>
            </a:r>
            <a:r>
              <a:rPr lang="es-ES_tradnl" sz="1500" dirty="0">
                <a:hlinkClick r:id="rId2"/>
              </a:rPr>
              <a:t>http://</a:t>
            </a:r>
            <a:r>
              <a:rPr lang="es-ES_tradnl" sz="1500" dirty="0" smtClean="0">
                <a:hlinkClick r:id="rId2"/>
              </a:rPr>
              <a:t>www.ikerketa-taldeak.net</a:t>
            </a:r>
            <a:r>
              <a:rPr lang="es-ES_tradnl" sz="1500" dirty="0" smtClean="0"/>
              <a:t>.</a:t>
            </a:r>
          </a:p>
          <a:p>
            <a:pPr lvl="1">
              <a:buNone/>
            </a:pPr>
            <a:endParaRPr lang="es-ES_tradnl" sz="1500" dirty="0" smtClean="0"/>
          </a:p>
          <a:p>
            <a:pPr lvl="1">
              <a:buNone/>
            </a:pPr>
            <a:r>
              <a:rPr lang="es-ES_tradnl" sz="1600" dirty="0" smtClean="0"/>
              <a:t>	La </a:t>
            </a:r>
            <a:r>
              <a:rPr lang="es-ES_tradnl" sz="1600" dirty="0"/>
              <a:t>aplicación generará un informe técnico para dicho trienio. El informe deberá ser firmado por el investigador principal y enviado a la Dirección de Investigación antes del 31 de marzo de 2022. El envío se hará en oficio que deberá estar fechado y firmado por la persona representante legal de la universidad beneficiaria en la forma descrita en el apartado 5 del artículo 7.</a:t>
            </a:r>
            <a:endParaRPr lang="es-ES" altLang="eu-ES" sz="1500" dirty="0" smtClean="0"/>
          </a:p>
          <a:p>
            <a:pPr lvl="0"/>
            <a:endParaRPr lang="es-ES" altLang="eu-ES" sz="1800" dirty="0" smtClean="0"/>
          </a:p>
        </p:txBody>
      </p:sp>
    </p:spTree>
    <p:extLst>
      <p:ext uri="{BB962C8B-B14F-4D97-AF65-F5344CB8AC3E}">
        <p14:creationId xmlns:p14="http://schemas.microsoft.com/office/powerpoint/2010/main" val="2570200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s-ES" dirty="0" smtClean="0"/>
              <a:t>Pago</a:t>
            </a:r>
            <a:endParaRPr lang="eu-ES" dirty="0"/>
          </a:p>
        </p:txBody>
      </p:sp>
      <p:sp>
        <p:nvSpPr>
          <p:cNvPr id="3" name="Testuaren leku-marka 2"/>
          <p:cNvSpPr>
            <a:spLocks noGrp="1"/>
          </p:cNvSpPr>
          <p:nvPr>
            <p:ph type="body" sz="quarter" idx="11"/>
          </p:nvPr>
        </p:nvSpPr>
        <p:spPr>
          <a:xfrm>
            <a:off x="482121" y="943707"/>
            <a:ext cx="8397123" cy="5536468"/>
          </a:xfrm>
          <a:solidFill>
            <a:schemeClr val="bg1"/>
          </a:solidFill>
        </p:spPr>
        <p:txBody>
          <a:bodyPr/>
          <a:lstStyle/>
          <a:p>
            <a:pPr marL="342900" indent="-342900">
              <a:buFont typeface="+mj-lt"/>
              <a:buAutoNum type="arabicPeriod"/>
            </a:pPr>
            <a:r>
              <a:rPr lang="es-ES_tradnl" sz="1600" dirty="0" smtClean="0"/>
              <a:t>El </a:t>
            </a:r>
            <a:r>
              <a:rPr lang="es-ES_tradnl" sz="1600" b="1" dirty="0"/>
              <a:t>pago del primer año </a:t>
            </a:r>
            <a:r>
              <a:rPr lang="es-ES_tradnl" sz="1600" dirty="0"/>
              <a:t>se realizará en dos libramientos: el primero, con carácter anticipado, por el </a:t>
            </a:r>
            <a:r>
              <a:rPr lang="es-ES_tradnl" sz="1600" b="1" dirty="0"/>
              <a:t>50% </a:t>
            </a:r>
            <a:r>
              <a:rPr lang="es-ES_tradnl" sz="1600" dirty="0"/>
              <a:t>del importe concedido para ese año. El segundo, por el </a:t>
            </a:r>
            <a:r>
              <a:rPr lang="es-ES_tradnl" sz="1600" b="1" dirty="0"/>
              <a:t>50% restante</a:t>
            </a:r>
            <a:r>
              <a:rPr lang="es-ES_tradnl" sz="1600" dirty="0"/>
              <a:t>, al año siguiente, una vez verificado que se han aportado los informes económicos señalados en los apartados 1 del artículo 19. El segundo libramiento se pagará íntegramente siempre que la entidad beneficiaria certifique una </a:t>
            </a:r>
            <a:r>
              <a:rPr lang="es-ES_tradnl" sz="1600" b="1" dirty="0"/>
              <a:t>ejecución mínima de un 40% </a:t>
            </a:r>
            <a:r>
              <a:rPr lang="es-ES_tradnl" sz="1600" dirty="0"/>
              <a:t>del importe concedido para ese año. En caso contrario, el pago se hará por el importe justificado, procediéndose a la modificación de la cantidad concedida y el consiguiente reintegro de las cantidades anticipadas que corresponda.</a:t>
            </a:r>
          </a:p>
          <a:p>
            <a:pPr marL="342900" indent="-342900">
              <a:buFont typeface="+mj-lt"/>
              <a:buAutoNum type="arabicPeriod"/>
            </a:pPr>
            <a:r>
              <a:rPr lang="es-ES_tradnl" sz="1600" dirty="0" smtClean="0"/>
              <a:t>En </a:t>
            </a:r>
            <a:r>
              <a:rPr lang="es-ES_tradnl" sz="1600" dirty="0"/>
              <a:t>el </a:t>
            </a:r>
            <a:r>
              <a:rPr lang="es-ES_tradnl" sz="1600" b="1" dirty="0"/>
              <a:t>segundo año </a:t>
            </a:r>
            <a:r>
              <a:rPr lang="es-ES_tradnl" sz="1600" dirty="0"/>
              <a:t>se procederá de la misma manera; para el pago íntegro del segundo libramiento será necesario haber </a:t>
            </a:r>
            <a:r>
              <a:rPr lang="es-ES_tradnl" sz="1600" b="1" dirty="0"/>
              <a:t>ejecutado al menos un 70% </a:t>
            </a:r>
            <a:r>
              <a:rPr lang="es-ES_tradnl" sz="1600" dirty="0"/>
              <a:t>de la ayuda concedida para los dos primeros años. En caso contrario, el pago se hará por el importe justificado, procediéndose a la modificación de la cantidad concedida y el consiguiente reintegro de las cantidades anticipadas que corresponda. </a:t>
            </a:r>
            <a:endParaRPr lang="es-ES_tradnl" sz="1600" dirty="0" smtClean="0"/>
          </a:p>
          <a:p>
            <a:pPr marL="365125" indent="0">
              <a:buNone/>
            </a:pPr>
            <a:r>
              <a:rPr lang="es-ES_tradnl" sz="1600" dirty="0" smtClean="0"/>
              <a:t>Los </a:t>
            </a:r>
            <a:r>
              <a:rPr lang="es-ES_tradnl" sz="1600" dirty="0" smtClean="0"/>
              <a:t>grupos que no ejecutaron el mínimo del 40% de la primera anualidad recibirán el pago integro de este segundo libramiento siempre que demuestren una ejecución igual o superior al 70% de la segunda anualidad concedida. En caso contrario, el pago se hará por el importe justificado, procediéndose a la modificación de la cantidad concedida y el consiguiente reintegro de las cantidades anticipadas que corresponda.</a:t>
            </a:r>
          </a:p>
          <a:p>
            <a:pPr marL="342900" indent="-342900">
              <a:buFont typeface="+mj-lt"/>
              <a:buAutoNum type="arabicPeriod" startAt="3"/>
            </a:pPr>
            <a:r>
              <a:rPr lang="es-ES_tradnl" sz="1600" dirty="0" smtClean="0"/>
              <a:t>En </a:t>
            </a:r>
            <a:r>
              <a:rPr lang="es-ES_tradnl" sz="1600" dirty="0"/>
              <a:t>el </a:t>
            </a:r>
            <a:r>
              <a:rPr lang="es-ES_tradnl" sz="1600" b="1" dirty="0"/>
              <a:t>tercer año </a:t>
            </a:r>
            <a:r>
              <a:rPr lang="es-ES_tradnl" sz="1600" dirty="0"/>
              <a:t>se realizará un primer libramiento, de carácter anticipado, por el 50% del importe concedido para ese año; el segundo libramiento, una vez verificado que se han aportado los </a:t>
            </a:r>
            <a:r>
              <a:rPr lang="es-ES_tradnl" sz="1600" b="1" dirty="0"/>
              <a:t>informes económicos y científicos </a:t>
            </a:r>
            <a:r>
              <a:rPr lang="es-ES_tradnl" sz="1600" dirty="0"/>
              <a:t>señalados en los apartados 1 y 2 del artículo 19, se ajustará al resultado de la liquidación del trienio 2019-2021.</a:t>
            </a:r>
          </a:p>
        </p:txBody>
      </p:sp>
    </p:spTree>
    <p:extLst>
      <p:ext uri="{BB962C8B-B14F-4D97-AF65-F5344CB8AC3E}">
        <p14:creationId xmlns:p14="http://schemas.microsoft.com/office/powerpoint/2010/main" val="663414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dirty="0" err="1" smtClean="0"/>
              <a:t>Incumplimiento</a:t>
            </a:r>
            <a:r>
              <a:rPr lang="eu-ES" dirty="0" smtClean="0"/>
              <a:t> y </a:t>
            </a:r>
            <a:r>
              <a:rPr lang="eu-ES" dirty="0" err="1" smtClean="0"/>
              <a:t>reintegro</a:t>
            </a:r>
            <a:r>
              <a:rPr lang="eu-ES" dirty="0"/>
              <a:t> </a:t>
            </a:r>
            <a:r>
              <a:rPr lang="eu-ES" dirty="0" smtClean="0"/>
              <a:t>(</a:t>
            </a:r>
            <a:r>
              <a:rPr lang="eu-ES" dirty="0"/>
              <a:t>1</a:t>
            </a:r>
            <a:r>
              <a:rPr lang="eu-ES" dirty="0" err="1"/>
              <a:t>)</a:t>
            </a:r>
            <a:endParaRPr lang="eu-ES" dirty="0"/>
          </a:p>
        </p:txBody>
      </p:sp>
      <p:sp>
        <p:nvSpPr>
          <p:cNvPr id="3" name="Testuaren leku-marka 2"/>
          <p:cNvSpPr>
            <a:spLocks noGrp="1"/>
          </p:cNvSpPr>
          <p:nvPr>
            <p:ph type="body" sz="quarter" idx="11"/>
          </p:nvPr>
        </p:nvSpPr>
        <p:spPr/>
        <p:txBody>
          <a:bodyPr/>
          <a:lstStyle/>
          <a:p>
            <a:pPr marL="342900" indent="-342900">
              <a:buFont typeface="+mj-lt"/>
              <a:buAutoNum type="arabicPeriod"/>
            </a:pPr>
            <a:r>
              <a:rPr lang="es-ES" sz="1600" dirty="0" smtClean="0"/>
              <a:t>Reintegro de la ayuda:</a:t>
            </a:r>
          </a:p>
          <a:p>
            <a:pPr marL="342900" indent="-342900">
              <a:buFont typeface="+mj-lt"/>
              <a:buAutoNum type="arabicPeriod"/>
            </a:pPr>
            <a:endParaRPr lang="es-ES" sz="1600" dirty="0" smtClean="0"/>
          </a:p>
          <a:p>
            <a:pPr marL="278440" lvl="1" indent="0">
              <a:buNone/>
            </a:pPr>
            <a:r>
              <a:rPr lang="es-ES_tradnl" sz="1600" dirty="0"/>
              <a:t>a) Obtención de la subvención falseando las condiciones requeridas para ello u ocultando aquéllas que lo hubieran impedido.</a:t>
            </a:r>
          </a:p>
          <a:p>
            <a:pPr marL="278440" lvl="1" indent="0">
              <a:buNone/>
            </a:pPr>
            <a:r>
              <a:rPr lang="es-ES_tradnl" sz="1600" dirty="0"/>
              <a:t>b) Incumplimiento de la actividad que fundamenta la concesión de la subvención tal como se describe en el apartado segundo de este artículo.</a:t>
            </a:r>
          </a:p>
          <a:p>
            <a:pPr marL="278440" lvl="1" indent="0">
              <a:buNone/>
            </a:pPr>
            <a:r>
              <a:rPr lang="es-ES_tradnl" sz="1600" dirty="0"/>
              <a:t>c) Incumplimiento de la obligación de justificación o la justificación insuficiente, en los términos establecidos en el artículo 19 de la presente Orden</a:t>
            </a:r>
            <a:r>
              <a:rPr lang="es-ES_tradnl" sz="1600" dirty="0" smtClean="0"/>
              <a:t>.</a:t>
            </a:r>
          </a:p>
          <a:p>
            <a:pPr marL="278440" lvl="1" indent="0">
              <a:buNone/>
            </a:pPr>
            <a:endParaRPr lang="es-ES_tradnl" sz="1600" dirty="0"/>
          </a:p>
          <a:p>
            <a:pPr marL="278440" lvl="1" indent="0">
              <a:buNone/>
            </a:pPr>
            <a:endParaRPr lang="es-ES_tradnl" sz="1600" dirty="0"/>
          </a:p>
          <a:p>
            <a:endParaRPr lang="eu-ES" dirty="0"/>
          </a:p>
        </p:txBody>
      </p:sp>
    </p:spTree>
    <p:extLst>
      <p:ext uri="{BB962C8B-B14F-4D97-AF65-F5344CB8AC3E}">
        <p14:creationId xmlns:p14="http://schemas.microsoft.com/office/powerpoint/2010/main" val="3196626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dirty="0" err="1" smtClean="0"/>
              <a:t>Incumplimiento</a:t>
            </a:r>
            <a:r>
              <a:rPr lang="eu-ES" dirty="0" smtClean="0"/>
              <a:t> y </a:t>
            </a:r>
            <a:r>
              <a:rPr lang="eu-ES" dirty="0" err="1" smtClean="0"/>
              <a:t>reintegro</a:t>
            </a:r>
            <a:r>
              <a:rPr lang="eu-ES" dirty="0" smtClean="0"/>
              <a:t> (2)</a:t>
            </a:r>
            <a:endParaRPr lang="eu-ES" dirty="0"/>
          </a:p>
        </p:txBody>
      </p:sp>
      <p:sp>
        <p:nvSpPr>
          <p:cNvPr id="3" name="Testuaren leku-marka 2"/>
          <p:cNvSpPr>
            <a:spLocks noGrp="1"/>
          </p:cNvSpPr>
          <p:nvPr>
            <p:ph type="body" sz="quarter" idx="11"/>
          </p:nvPr>
        </p:nvSpPr>
        <p:spPr/>
        <p:txBody>
          <a:bodyPr/>
          <a:lstStyle/>
          <a:p>
            <a:pPr marL="342900" indent="-342900">
              <a:buFont typeface="+mj-lt"/>
              <a:buAutoNum type="arabicPeriod" startAt="2"/>
            </a:pPr>
            <a:r>
              <a:rPr lang="es-ES_tradnl" sz="1600" dirty="0"/>
              <a:t>I</a:t>
            </a:r>
            <a:r>
              <a:rPr lang="es-ES_tradnl" sz="1600" dirty="0" smtClean="0"/>
              <a:t>nformes </a:t>
            </a:r>
            <a:r>
              <a:rPr lang="es-ES_tradnl" sz="1600" dirty="0"/>
              <a:t>de producción científica</a:t>
            </a:r>
            <a:r>
              <a:rPr lang="es-ES" sz="1600" dirty="0" smtClean="0"/>
              <a:t>:</a:t>
            </a:r>
          </a:p>
          <a:p>
            <a:pPr marL="278440" lvl="1" indent="0">
              <a:buNone/>
            </a:pPr>
            <a:r>
              <a:rPr lang="es-ES_tradnl" sz="1600" dirty="0" smtClean="0"/>
              <a:t>coeficiente </a:t>
            </a:r>
            <a:r>
              <a:rPr lang="es-ES_tradnl" sz="1600" dirty="0"/>
              <a:t>de </a:t>
            </a:r>
            <a:r>
              <a:rPr lang="es-ES_tradnl" sz="1600" dirty="0" smtClean="0"/>
              <a:t>cumplimiento total:</a:t>
            </a:r>
          </a:p>
          <a:p>
            <a:pPr lvl="2"/>
            <a:r>
              <a:rPr lang="es-ES_tradnl" dirty="0" smtClean="0"/>
              <a:t>Tasa </a:t>
            </a:r>
            <a:r>
              <a:rPr lang="es-ES_tradnl" dirty="0"/>
              <a:t>de cumplimiento. Mide el grado de cumplimiento del objetivo fijado por el grupo en cada bloque. Es el cociente entre el indicador acreditado y el comprometido, siendo el indicador acreditado el efectivamente realizado por el grupo y el indicador comprometido el que se comprometió a realizar. </a:t>
            </a:r>
          </a:p>
          <a:p>
            <a:pPr lvl="2"/>
            <a:r>
              <a:rPr lang="es-ES_tradnl" dirty="0" smtClean="0"/>
              <a:t>Coeficiente </a:t>
            </a:r>
            <a:r>
              <a:rPr lang="es-ES_tradnl" dirty="0"/>
              <a:t>de cumplimiento: (Tasa de cumplimiento * Peso asociado al indicador). </a:t>
            </a:r>
            <a:endParaRPr lang="es-ES_tradnl" dirty="0" smtClean="0"/>
          </a:p>
          <a:p>
            <a:pPr lvl="2"/>
            <a:endParaRPr lang="es-ES_tradnl" dirty="0"/>
          </a:p>
          <a:p>
            <a:pPr lvl="2"/>
            <a:endParaRPr lang="es-ES_tradnl" dirty="0" smtClean="0"/>
          </a:p>
          <a:p>
            <a:pPr lvl="2"/>
            <a:endParaRPr lang="es-ES_tradnl" dirty="0"/>
          </a:p>
          <a:p>
            <a:pPr lvl="2"/>
            <a:endParaRPr lang="es-ES_tradnl" dirty="0" smtClean="0"/>
          </a:p>
          <a:p>
            <a:pPr lvl="2"/>
            <a:endParaRPr lang="es-ES_tradnl" dirty="0"/>
          </a:p>
          <a:p>
            <a:pPr lvl="2"/>
            <a:endParaRPr lang="es-ES_tradnl" dirty="0" smtClean="0"/>
          </a:p>
          <a:p>
            <a:pPr lvl="2"/>
            <a:r>
              <a:rPr lang="es-ES_tradnl" dirty="0"/>
              <a:t>coeficiente de cumplimiento total </a:t>
            </a:r>
            <a:r>
              <a:rPr lang="es-ES_tradnl" dirty="0" smtClean="0"/>
              <a:t> &lt; 50 puntos: INCUMPLIMIENTO</a:t>
            </a:r>
          </a:p>
          <a:p>
            <a:pPr lvl="3"/>
            <a:r>
              <a:rPr lang="es-ES_tradnl" dirty="0" smtClean="0"/>
              <a:t>Alegaciones</a:t>
            </a:r>
          </a:p>
          <a:p>
            <a:pPr lvl="3"/>
            <a:r>
              <a:rPr lang="es-ES_tradnl" dirty="0" smtClean="0"/>
              <a:t>Evaluación por comité expertos para determinar si hay </a:t>
            </a:r>
            <a:r>
              <a:rPr lang="es-ES_tradnl" dirty="0" err="1" smtClean="0"/>
              <a:t>incumplimeinto</a:t>
            </a:r>
            <a:endParaRPr lang="es-ES_tradnl" dirty="0" smtClean="0"/>
          </a:p>
          <a:p>
            <a:pPr lvl="3"/>
            <a:r>
              <a:rPr lang="es-ES_tradnl" smtClean="0"/>
              <a:t>Si sí: REINTEGRO </a:t>
            </a:r>
            <a:endParaRPr lang="es-ES_tradnl" dirty="0"/>
          </a:p>
          <a:p>
            <a:pPr marL="278440" lvl="1" indent="0">
              <a:buNone/>
            </a:pPr>
            <a:endParaRPr lang="es-ES_tradnl" sz="1600" dirty="0"/>
          </a:p>
          <a:p>
            <a:endParaRPr lang="eu-ES" dirty="0"/>
          </a:p>
        </p:txBody>
      </p:sp>
      <p:graphicFrame>
        <p:nvGraphicFramePr>
          <p:cNvPr id="4" name="3 Tabla"/>
          <p:cNvGraphicFramePr>
            <a:graphicFrameLocks noGrp="1"/>
          </p:cNvGraphicFramePr>
          <p:nvPr>
            <p:extLst>
              <p:ext uri="{D42A27DB-BD31-4B8C-83A1-F6EECF244321}">
                <p14:modId xmlns:p14="http://schemas.microsoft.com/office/powerpoint/2010/main" val="951244375"/>
              </p:ext>
            </p:extLst>
          </p:nvPr>
        </p:nvGraphicFramePr>
        <p:xfrm>
          <a:off x="2302288" y="2880047"/>
          <a:ext cx="4758500" cy="1066800"/>
        </p:xfrm>
        <a:graphic>
          <a:graphicData uri="http://schemas.openxmlformats.org/drawingml/2006/table">
            <a:tbl>
              <a:tblPr firstRow="1" firstCol="1" bandRow="1">
                <a:tableStyleId>{5C22544A-7EE6-4342-B048-85BDC9FD1C3A}</a:tableStyleId>
              </a:tblPr>
              <a:tblGrid>
                <a:gridCol w="3449765"/>
                <a:gridCol w="1308735"/>
              </a:tblGrid>
              <a:tr h="152400">
                <a:tc>
                  <a:txBody>
                    <a:bodyPr/>
                    <a:lstStyle/>
                    <a:p>
                      <a:pPr indent="0" algn="just">
                        <a:spcAft>
                          <a:spcPts val="0"/>
                        </a:spcAft>
                      </a:pPr>
                      <a:r>
                        <a:rPr lang="es-ES_tradnl" sz="1400" dirty="0">
                          <a:effectLst/>
                          <a:latin typeface="Arial" panose="020B0604020202020204" pitchFamily="34" charset="0"/>
                          <a:cs typeface="Arial" panose="020B0604020202020204" pitchFamily="34" charset="0"/>
                        </a:rPr>
                        <a:t>Indicadores</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indent="0" algn="just">
                        <a:spcAft>
                          <a:spcPts val="0"/>
                        </a:spcAft>
                      </a:pPr>
                      <a:r>
                        <a:rPr lang="es-ES_tradnl" sz="1400">
                          <a:effectLst/>
                          <a:latin typeface="Arial" panose="020B0604020202020204" pitchFamily="34" charset="0"/>
                          <a:cs typeface="Arial" panose="020B0604020202020204" pitchFamily="34" charset="0"/>
                        </a:rPr>
                        <a:t>Ponderación </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nchor="ctr"/>
                </a:tc>
              </a:tr>
              <a:tr h="152400">
                <a:tc>
                  <a:txBody>
                    <a:bodyPr/>
                    <a:lstStyle/>
                    <a:p>
                      <a:pPr indent="0" algn="just">
                        <a:spcAft>
                          <a:spcPts val="0"/>
                        </a:spcAft>
                      </a:pPr>
                      <a:r>
                        <a:rPr lang="es-ES_tradnl" sz="1400" dirty="0">
                          <a:effectLst/>
                          <a:latin typeface="Arial" panose="020B0604020202020204" pitchFamily="34" charset="0"/>
                          <a:cs typeface="Arial" panose="020B0604020202020204" pitchFamily="34" charset="0"/>
                        </a:rPr>
                        <a:t>Producción científica. Publicaciones</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40</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nchor="b"/>
                </a:tc>
              </a:tr>
              <a:tr h="152400">
                <a:tc>
                  <a:txBody>
                    <a:bodyPr/>
                    <a:lstStyle/>
                    <a:p>
                      <a:pPr indent="0" algn="just">
                        <a:spcAft>
                          <a:spcPts val="0"/>
                        </a:spcAft>
                      </a:pPr>
                      <a:r>
                        <a:rPr lang="es-ES_tradnl" sz="1400">
                          <a:effectLst/>
                          <a:latin typeface="Arial" panose="020B0604020202020204" pitchFamily="34" charset="0"/>
                          <a:cs typeface="Arial" panose="020B0604020202020204" pitchFamily="34" charset="0"/>
                        </a:rPr>
                        <a:t>Capacidad formativa. Tesis defendidas</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5</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nchor="b"/>
                </a:tc>
              </a:tr>
              <a:tr h="152400">
                <a:tc>
                  <a:txBody>
                    <a:bodyPr/>
                    <a:lstStyle/>
                    <a:p>
                      <a:pPr indent="0" algn="just">
                        <a:spcAft>
                          <a:spcPts val="0"/>
                        </a:spcAft>
                      </a:pPr>
                      <a:r>
                        <a:rPr lang="es-ES_tradnl" sz="1400">
                          <a:effectLst/>
                          <a:latin typeface="Arial" panose="020B0604020202020204" pitchFamily="34" charset="0"/>
                          <a:cs typeface="Arial" panose="020B0604020202020204" pitchFamily="34" charset="0"/>
                        </a:rPr>
                        <a:t>Contratos de investigadores/as</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5</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nchor="b"/>
                </a:tc>
              </a:tr>
              <a:tr h="152400">
                <a:tc>
                  <a:txBody>
                    <a:bodyPr/>
                    <a:lstStyle/>
                    <a:p>
                      <a:pPr indent="0" algn="just">
                        <a:spcAft>
                          <a:spcPts val="0"/>
                        </a:spcAft>
                      </a:pPr>
                      <a:r>
                        <a:rPr lang="es-ES_tradnl" sz="1400">
                          <a:effectLst/>
                          <a:latin typeface="Arial" panose="020B0604020202020204" pitchFamily="34" charset="0"/>
                          <a:cs typeface="Arial" panose="020B0604020202020204" pitchFamily="34" charset="0"/>
                        </a:rPr>
                        <a:t>Obtención de financiación externa.</a:t>
                      </a:r>
                      <a:endParaRPr lang="es-ES_tradnl" sz="14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indent="0" algn="ctr">
                        <a:spcAft>
                          <a:spcPts val="0"/>
                        </a:spcAft>
                      </a:pPr>
                      <a:r>
                        <a:rPr lang="es-ES_tradnl" sz="1400" dirty="0">
                          <a:effectLst/>
                          <a:latin typeface="Arial" panose="020B0604020202020204" pitchFamily="34" charset="0"/>
                          <a:cs typeface="Arial" panose="020B0604020202020204" pitchFamily="34" charset="0"/>
                        </a:rPr>
                        <a:t>20</a:t>
                      </a:r>
                      <a:endParaRPr lang="es-ES_tradnl" sz="1400" dirty="0">
                        <a:effectLst/>
                        <a:latin typeface="Arial" panose="020B0604020202020204" pitchFamily="34" charset="0"/>
                        <a:ea typeface="Times New Roman"/>
                        <a:cs typeface="Arial" panose="020B0604020202020204" pitchFamily="34" charset="0"/>
                      </a:endParaRPr>
                    </a:p>
                  </a:txBody>
                  <a:tcPr marL="68580" marR="68580" marT="0" marB="0" anchor="b"/>
                </a:tc>
              </a:tr>
            </a:tbl>
          </a:graphicData>
        </a:graphic>
      </p:graphicFrame>
    </p:spTree>
    <p:extLst>
      <p:ext uri="{BB962C8B-B14F-4D97-AF65-F5344CB8AC3E}">
        <p14:creationId xmlns:p14="http://schemas.microsoft.com/office/powerpoint/2010/main" val="2305167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stuaren leku-marka 3"/>
          <p:cNvSpPr>
            <a:spLocks noGrp="1"/>
          </p:cNvSpPr>
          <p:nvPr>
            <p:ph type="body" sz="quarter" idx="10"/>
          </p:nvPr>
        </p:nvSpPr>
        <p:spPr/>
        <p:txBody>
          <a:bodyPr/>
          <a:lstStyle/>
          <a:p>
            <a:r>
              <a:rPr lang="eu-ES" dirty="0" smtClean="0"/>
              <a:t>Eskerrik asko</a:t>
            </a:r>
          </a:p>
          <a:p>
            <a:r>
              <a:rPr lang="eu-ES" dirty="0" err="1" smtClean="0"/>
              <a:t>Muchas</a:t>
            </a:r>
            <a:r>
              <a:rPr lang="eu-ES" dirty="0" smtClean="0"/>
              <a:t> </a:t>
            </a:r>
            <a:r>
              <a:rPr lang="eu-ES" dirty="0" err="1" smtClean="0"/>
              <a:t>gracias</a:t>
            </a:r>
            <a:endParaRPr lang="eu-ES" dirty="0"/>
          </a:p>
        </p:txBody>
      </p:sp>
    </p:spTree>
    <p:extLst>
      <p:ext uri="{BB962C8B-B14F-4D97-AF65-F5344CB8AC3E}">
        <p14:creationId xmlns:p14="http://schemas.microsoft.com/office/powerpoint/2010/main" val="3344605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stuaren leku-marka 2"/>
          <p:cNvSpPr txBox="1">
            <a:spLocks/>
          </p:cNvSpPr>
          <p:nvPr/>
        </p:nvSpPr>
        <p:spPr>
          <a:xfrm>
            <a:off x="4662250" y="900742"/>
            <a:ext cx="3816424" cy="4592498"/>
          </a:xfrm>
          <a:prstGeom prst="rect">
            <a:avLst/>
          </a:prstGeom>
        </p:spPr>
        <p:txBody>
          <a:bodyPr lIns="63644" tIns="31821" rIns="63644" bIns="31821"/>
          <a:lstStyle>
            <a:lvl1pPr marL="238663" indent="-238663" algn="l" defTabSz="636435" rtl="0" eaLnBrk="1" latinLnBrk="0" hangingPunct="1">
              <a:spcBef>
                <a:spcPct val="20000"/>
              </a:spcBef>
              <a:buFont typeface="Arial" panose="020B0604020202020204" pitchFamily="34" charset="0"/>
              <a:buChar char="•"/>
              <a:defRPr sz="2000" kern="1200">
                <a:solidFill>
                  <a:schemeClr val="tx1"/>
                </a:solidFill>
                <a:latin typeface="Helvetica Light"/>
                <a:ea typeface="+mn-ea"/>
                <a:cs typeface="+mn-cs"/>
              </a:defRPr>
            </a:lvl1pPr>
            <a:lvl2pPr marL="517103" indent="-198885" algn="l" defTabSz="636435" rtl="0" eaLnBrk="1" latinLnBrk="0" hangingPunct="1">
              <a:spcBef>
                <a:spcPct val="20000"/>
              </a:spcBef>
              <a:buFont typeface="Arial" panose="020B0604020202020204" pitchFamily="34" charset="0"/>
              <a:buChar char="–"/>
              <a:defRPr sz="1700" kern="1200">
                <a:solidFill>
                  <a:schemeClr val="tx1"/>
                </a:solidFill>
                <a:latin typeface="Helvetica Light"/>
                <a:ea typeface="+mn-ea"/>
                <a:cs typeface="+mn-cs"/>
              </a:defRPr>
            </a:lvl2pPr>
            <a:lvl3pPr marL="795543" indent="-159109" algn="l" defTabSz="636435" rtl="0" eaLnBrk="1" latinLnBrk="0" hangingPunct="1">
              <a:spcBef>
                <a:spcPct val="20000"/>
              </a:spcBef>
              <a:buFont typeface="Arial" panose="020B0604020202020204" pitchFamily="34" charset="0"/>
              <a:buChar char="•"/>
              <a:defRPr sz="1400" kern="1200">
                <a:solidFill>
                  <a:schemeClr val="tx1"/>
                </a:solidFill>
                <a:latin typeface="Helvetica Light"/>
                <a:ea typeface="+mn-ea"/>
                <a:cs typeface="+mn-cs"/>
              </a:defRPr>
            </a:lvl3pPr>
            <a:lvl4pPr marL="1113760" indent="-159109" algn="l" defTabSz="636435" rtl="0" eaLnBrk="1" latinLnBrk="0" hangingPunct="1">
              <a:spcBef>
                <a:spcPct val="20000"/>
              </a:spcBef>
              <a:buFont typeface="Arial" panose="020B0604020202020204" pitchFamily="34" charset="0"/>
              <a:buChar char="–"/>
              <a:defRPr sz="1200" kern="1200">
                <a:solidFill>
                  <a:schemeClr val="tx1"/>
                </a:solidFill>
                <a:latin typeface="Helvetica Light"/>
                <a:ea typeface="+mn-ea"/>
                <a:cs typeface="+mn-cs"/>
              </a:defRPr>
            </a:lvl4pPr>
            <a:lvl5pPr marL="1431978" indent="-159109" algn="l" defTabSz="636435" rtl="0" eaLnBrk="1" latinLnBrk="0" hangingPunct="1">
              <a:spcBef>
                <a:spcPct val="20000"/>
              </a:spcBef>
              <a:buFont typeface="Arial" panose="020B0604020202020204" pitchFamily="34" charset="0"/>
              <a:buChar char="»"/>
              <a:defRPr sz="1200" kern="1200">
                <a:solidFill>
                  <a:schemeClr val="tx1"/>
                </a:solidFill>
                <a:latin typeface="Helvetica Light"/>
                <a:ea typeface="+mn-ea"/>
                <a:cs typeface="+mn-cs"/>
              </a:defRPr>
            </a:lvl5pPr>
            <a:lvl6pPr marL="1750195"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68413"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86629"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04847" indent="-159109" algn="l" defTabSz="63643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fontAlgn="auto">
              <a:spcAft>
                <a:spcPts val="0"/>
              </a:spcAft>
              <a:buNone/>
            </a:pPr>
            <a:r>
              <a:rPr lang="eu-ES" sz="2400" b="1" dirty="0" smtClean="0">
                <a:solidFill>
                  <a:prstClr val="black"/>
                </a:solidFill>
              </a:rPr>
              <a:t>2019</a:t>
            </a:r>
          </a:p>
          <a:p>
            <a:pPr marL="0" indent="0" fontAlgn="auto">
              <a:spcAft>
                <a:spcPts val="0"/>
              </a:spcAft>
              <a:buNone/>
            </a:pPr>
            <a:r>
              <a:rPr lang="eu-ES" dirty="0" err="1" smtClean="0"/>
              <a:t>convocatoria</a:t>
            </a:r>
            <a:r>
              <a:rPr lang="eu-ES" dirty="0" smtClean="0"/>
              <a:t> </a:t>
            </a:r>
            <a:r>
              <a:rPr lang="eu-ES" dirty="0" err="1"/>
              <a:t>trienal</a:t>
            </a:r>
            <a:r>
              <a:rPr lang="eu-ES" dirty="0"/>
              <a:t> </a:t>
            </a:r>
            <a:r>
              <a:rPr lang="eu-ES" dirty="0" err="1"/>
              <a:t>transitoria</a:t>
            </a:r>
            <a:endParaRPr lang="eu-ES" dirty="0"/>
          </a:p>
          <a:p>
            <a:pPr lvl="1" fontAlgn="auto">
              <a:spcAft>
                <a:spcPts val="0"/>
              </a:spcAft>
            </a:pPr>
            <a:r>
              <a:rPr lang="eu-ES" dirty="0" err="1" smtClean="0"/>
              <a:t>grupos</a:t>
            </a:r>
            <a:r>
              <a:rPr lang="eu-ES" dirty="0" smtClean="0"/>
              <a:t> A: 3 </a:t>
            </a:r>
            <a:r>
              <a:rPr lang="eu-ES" dirty="0" err="1" smtClean="0"/>
              <a:t>años</a:t>
            </a:r>
            <a:endParaRPr lang="eu-ES" dirty="0" smtClean="0"/>
          </a:p>
          <a:p>
            <a:pPr lvl="1" fontAlgn="auto">
              <a:spcAft>
                <a:spcPts val="0"/>
              </a:spcAft>
            </a:pPr>
            <a:r>
              <a:rPr lang="eu-ES" dirty="0" err="1" smtClean="0"/>
              <a:t>grupos</a:t>
            </a:r>
            <a:r>
              <a:rPr lang="eu-ES" dirty="0" smtClean="0"/>
              <a:t> B: 3 </a:t>
            </a:r>
            <a:r>
              <a:rPr lang="eu-ES" dirty="0" err="1" smtClean="0"/>
              <a:t>años</a:t>
            </a:r>
            <a:endParaRPr lang="eu-ES" dirty="0"/>
          </a:p>
        </p:txBody>
      </p:sp>
      <p:sp>
        <p:nvSpPr>
          <p:cNvPr id="3" name="Testuaren leku-marka 2"/>
          <p:cNvSpPr>
            <a:spLocks noGrp="1"/>
          </p:cNvSpPr>
          <p:nvPr>
            <p:ph type="body" sz="quarter" idx="11"/>
          </p:nvPr>
        </p:nvSpPr>
        <p:spPr>
          <a:xfrm>
            <a:off x="482121" y="900742"/>
            <a:ext cx="4199417" cy="4592498"/>
          </a:xfrm>
        </p:spPr>
        <p:txBody>
          <a:bodyPr/>
          <a:lstStyle/>
          <a:p>
            <a:pPr marL="0" indent="0">
              <a:buNone/>
            </a:pPr>
            <a:r>
              <a:rPr lang="eu-ES" sz="2400" b="1" dirty="0" smtClean="0"/>
              <a:t>2007</a:t>
            </a:r>
            <a:r>
              <a:rPr lang="eu-ES" sz="2400" b="1" dirty="0"/>
              <a:t>, 2010, 2013, </a:t>
            </a:r>
            <a:r>
              <a:rPr lang="eu-ES" sz="2400" b="1" dirty="0" smtClean="0"/>
              <a:t>2016</a:t>
            </a:r>
          </a:p>
          <a:p>
            <a:pPr marL="0" indent="0">
              <a:buNone/>
            </a:pPr>
            <a:r>
              <a:rPr lang="eu-ES" dirty="0" err="1" smtClean="0"/>
              <a:t>convocatorias</a:t>
            </a:r>
            <a:r>
              <a:rPr lang="eu-ES" dirty="0" smtClean="0"/>
              <a:t> </a:t>
            </a:r>
            <a:r>
              <a:rPr lang="eu-ES" dirty="0" err="1"/>
              <a:t>trienales</a:t>
            </a:r>
            <a:r>
              <a:rPr lang="eu-ES" dirty="0"/>
              <a:t> </a:t>
            </a:r>
            <a:endParaRPr lang="eu-ES" dirty="0" smtClean="0"/>
          </a:p>
          <a:p>
            <a:pPr lvl="1"/>
            <a:r>
              <a:rPr lang="eu-ES" dirty="0" err="1" smtClean="0"/>
              <a:t>grupos</a:t>
            </a:r>
            <a:r>
              <a:rPr lang="eu-ES" dirty="0" smtClean="0"/>
              <a:t> A: 6 </a:t>
            </a:r>
            <a:r>
              <a:rPr lang="eu-ES" dirty="0" err="1" smtClean="0"/>
              <a:t>años</a:t>
            </a:r>
            <a:endParaRPr lang="eu-ES" dirty="0" smtClean="0"/>
          </a:p>
          <a:p>
            <a:pPr lvl="1"/>
            <a:r>
              <a:rPr lang="eu-ES" dirty="0" err="1" smtClean="0"/>
              <a:t>grupos</a:t>
            </a:r>
            <a:r>
              <a:rPr lang="eu-ES" dirty="0" smtClean="0"/>
              <a:t> B: 3 </a:t>
            </a:r>
            <a:r>
              <a:rPr lang="eu-ES" dirty="0" err="1" smtClean="0"/>
              <a:t>años</a:t>
            </a:r>
            <a:endParaRPr lang="eu-ES" dirty="0"/>
          </a:p>
        </p:txBody>
      </p:sp>
      <p:sp>
        <p:nvSpPr>
          <p:cNvPr id="2" name="Titulua 1"/>
          <p:cNvSpPr>
            <a:spLocks noGrp="1"/>
          </p:cNvSpPr>
          <p:nvPr>
            <p:ph type="title"/>
          </p:nvPr>
        </p:nvSpPr>
        <p:spPr/>
        <p:txBody>
          <a:bodyPr/>
          <a:lstStyle/>
          <a:p>
            <a:r>
              <a:rPr lang="eu-ES" dirty="0" err="1" smtClean="0"/>
              <a:t>Características</a:t>
            </a:r>
            <a:endParaRPr lang="eu-ES" dirty="0"/>
          </a:p>
        </p:txBody>
      </p:sp>
      <p:graphicFrame>
        <p:nvGraphicFramePr>
          <p:cNvPr id="4" name="3 Tabla"/>
          <p:cNvGraphicFramePr>
            <a:graphicFrameLocks noGrp="1"/>
          </p:cNvGraphicFramePr>
          <p:nvPr>
            <p:extLst>
              <p:ext uri="{D42A27DB-BD31-4B8C-83A1-F6EECF244321}">
                <p14:modId xmlns:p14="http://schemas.microsoft.com/office/powerpoint/2010/main" val="505025491"/>
              </p:ext>
            </p:extLst>
          </p:nvPr>
        </p:nvGraphicFramePr>
        <p:xfrm>
          <a:off x="360264" y="2735247"/>
          <a:ext cx="4757340" cy="1584960"/>
        </p:xfrm>
        <a:graphic>
          <a:graphicData uri="http://schemas.openxmlformats.org/drawingml/2006/table">
            <a:tbl>
              <a:tblPr firstRow="1" bandRow="1">
                <a:tableStyleId>{5C22544A-7EE6-4342-B048-85BDC9FD1C3A}</a:tableStyleId>
              </a:tblPr>
              <a:tblGrid>
                <a:gridCol w="1152128"/>
                <a:gridCol w="817880"/>
                <a:gridCol w="817880"/>
                <a:gridCol w="817880"/>
                <a:gridCol w="1151572"/>
              </a:tblGrid>
              <a:tr h="370840">
                <a:tc>
                  <a:txBody>
                    <a:bodyPr/>
                    <a:lstStyle/>
                    <a:p>
                      <a:pPr algn="ct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2007</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2010</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2013</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2016</a:t>
                      </a:r>
                      <a:endParaRPr lang="en-GB" sz="2000" dirty="0">
                        <a:latin typeface="Arial" pitchFamily="34" charset="0"/>
                        <a:cs typeface="Arial" pitchFamily="34" charset="0"/>
                      </a:endParaRPr>
                    </a:p>
                  </a:txBody>
                  <a:tcPr/>
                </a:tc>
              </a:tr>
              <a:tr h="370840">
                <a:tc>
                  <a:txBody>
                    <a:bodyPr/>
                    <a:lstStyle/>
                    <a:p>
                      <a:pPr algn="ctr"/>
                      <a:r>
                        <a:rPr lang="en-GB" sz="2000" dirty="0" err="1" smtClean="0">
                          <a:latin typeface="Arial" pitchFamily="34" charset="0"/>
                          <a:cs typeface="Arial" pitchFamily="34" charset="0"/>
                        </a:rPr>
                        <a:t>Grupos</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167</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169</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200</a:t>
                      </a:r>
                      <a:endParaRPr lang="en-GB" sz="2000" dirty="0">
                        <a:latin typeface="Arial" pitchFamily="34" charset="0"/>
                        <a:cs typeface="Arial" pitchFamily="34" charset="0"/>
                      </a:endParaRPr>
                    </a:p>
                  </a:txBody>
                  <a:tcPr/>
                </a:tc>
                <a:tc>
                  <a:txBody>
                    <a:bodyPr/>
                    <a:lstStyle/>
                    <a:p>
                      <a:pPr algn="ctr">
                        <a:lnSpc>
                          <a:spcPct val="115000"/>
                        </a:lnSpc>
                        <a:spcAft>
                          <a:spcPts val="0"/>
                        </a:spcAft>
                      </a:pPr>
                      <a:r>
                        <a:rPr lang="es-ES_tradnl" sz="2000" kern="1200" dirty="0" smtClean="0">
                          <a:solidFill>
                            <a:schemeClr val="dk1"/>
                          </a:solidFill>
                          <a:latin typeface="Arial" pitchFamily="34" charset="0"/>
                          <a:ea typeface="+mn-ea"/>
                          <a:cs typeface="Arial" pitchFamily="34" charset="0"/>
                        </a:rPr>
                        <a:t>180</a:t>
                      </a:r>
                      <a:endParaRPr lang="es-ES_tradnl" sz="2000" kern="1200" dirty="0">
                        <a:solidFill>
                          <a:schemeClr val="dk1"/>
                        </a:solidFill>
                        <a:latin typeface="Arial" pitchFamily="34" charset="0"/>
                        <a:ea typeface="+mn-ea"/>
                        <a:cs typeface="Arial" pitchFamily="34" charset="0"/>
                      </a:endParaRPr>
                    </a:p>
                  </a:txBody>
                  <a:tcPr marL="68580" marR="68580" marT="0" marB="0"/>
                </a:tc>
              </a:tr>
              <a:tr h="370840">
                <a:tc>
                  <a:txBody>
                    <a:bodyPr/>
                    <a:lstStyle/>
                    <a:p>
                      <a:pPr algn="ctr"/>
                      <a:r>
                        <a:rPr lang="en-GB" sz="2000" dirty="0" smtClean="0">
                          <a:latin typeface="Arial" pitchFamily="34" charset="0"/>
                          <a:cs typeface="Arial" pitchFamily="34" charset="0"/>
                        </a:rPr>
                        <a:t>A</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64</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45</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77</a:t>
                      </a:r>
                      <a:endParaRPr lang="en-GB" sz="2000" dirty="0">
                        <a:latin typeface="Arial" pitchFamily="34" charset="0"/>
                        <a:cs typeface="Arial" pitchFamily="34" charset="0"/>
                      </a:endParaRPr>
                    </a:p>
                  </a:txBody>
                  <a:tcPr/>
                </a:tc>
                <a:tc>
                  <a:txBody>
                    <a:bodyPr/>
                    <a:lstStyle/>
                    <a:p>
                      <a:pPr marL="0" marR="0" indent="0" algn="ctr" defTabSz="636435" rtl="0" eaLnBrk="1" fontAlgn="auto" latinLnBrk="0" hangingPunct="1">
                        <a:lnSpc>
                          <a:spcPct val="115000"/>
                        </a:lnSpc>
                        <a:spcBef>
                          <a:spcPts val="0"/>
                        </a:spcBef>
                        <a:spcAft>
                          <a:spcPts val="0"/>
                        </a:spcAft>
                        <a:buClrTx/>
                        <a:buSzTx/>
                        <a:buFontTx/>
                        <a:buNone/>
                        <a:tabLst/>
                        <a:defRPr/>
                      </a:pPr>
                      <a:r>
                        <a:rPr lang="eu-ES" sz="2000" kern="1200" dirty="0" smtClean="0">
                          <a:solidFill>
                            <a:schemeClr val="dk1"/>
                          </a:solidFill>
                          <a:latin typeface="Arial" pitchFamily="34" charset="0"/>
                          <a:ea typeface="+mn-ea"/>
                          <a:cs typeface="Arial" pitchFamily="34" charset="0"/>
                        </a:rPr>
                        <a:t>127 (86)</a:t>
                      </a:r>
                      <a:endParaRPr lang="es-ES_tradnl" sz="2000" kern="1200" dirty="0">
                        <a:solidFill>
                          <a:schemeClr val="dk1"/>
                        </a:solidFill>
                        <a:latin typeface="Arial" pitchFamily="34" charset="0"/>
                        <a:ea typeface="+mn-ea"/>
                        <a:cs typeface="Arial" pitchFamily="34" charset="0"/>
                      </a:endParaRPr>
                    </a:p>
                  </a:txBody>
                  <a:tcPr marL="68580" marR="68580" marT="0" marB="0"/>
                </a:tc>
              </a:tr>
              <a:tr h="370840">
                <a:tc>
                  <a:txBody>
                    <a:bodyPr/>
                    <a:lstStyle/>
                    <a:p>
                      <a:pPr algn="ctr"/>
                      <a:r>
                        <a:rPr lang="en-GB" sz="2000" dirty="0" smtClean="0">
                          <a:latin typeface="Arial" pitchFamily="34" charset="0"/>
                          <a:cs typeface="Arial" pitchFamily="34" charset="0"/>
                        </a:rPr>
                        <a:t>B</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103</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124</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123</a:t>
                      </a:r>
                      <a:endParaRPr lang="en-GB" sz="2000" dirty="0">
                        <a:latin typeface="Arial" pitchFamily="34" charset="0"/>
                        <a:cs typeface="Arial" pitchFamily="34" charset="0"/>
                      </a:endParaRPr>
                    </a:p>
                  </a:txBody>
                  <a:tcPr/>
                </a:tc>
                <a:tc>
                  <a:txBody>
                    <a:bodyPr/>
                    <a:lstStyle/>
                    <a:p>
                      <a:pPr marL="0" marR="0" indent="0" algn="ctr" defTabSz="636435" rtl="0" eaLnBrk="1" fontAlgn="auto" latinLnBrk="0" hangingPunct="1">
                        <a:lnSpc>
                          <a:spcPct val="100000"/>
                        </a:lnSpc>
                        <a:spcBef>
                          <a:spcPts val="0"/>
                        </a:spcBef>
                        <a:spcAft>
                          <a:spcPts val="0"/>
                        </a:spcAft>
                        <a:buClrTx/>
                        <a:buSzTx/>
                        <a:buFontTx/>
                        <a:buNone/>
                        <a:tabLst/>
                        <a:defRPr/>
                      </a:pPr>
                      <a:r>
                        <a:rPr lang="eu-ES" sz="2000" kern="1200" dirty="0" smtClean="0">
                          <a:solidFill>
                            <a:schemeClr val="dk1"/>
                          </a:solidFill>
                          <a:latin typeface="Arial" pitchFamily="34" charset="0"/>
                          <a:ea typeface="+mn-ea"/>
                          <a:cs typeface="Arial" pitchFamily="34" charset="0"/>
                        </a:rPr>
                        <a:t>53</a:t>
                      </a:r>
                      <a:endParaRPr lang="en-GB" sz="2000" dirty="0">
                        <a:latin typeface="Arial" pitchFamily="34" charset="0"/>
                        <a:cs typeface="Arial" pitchFamily="34" charset="0"/>
                      </a:endParaRPr>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438598709"/>
              </p:ext>
            </p:extLst>
          </p:nvPr>
        </p:nvGraphicFramePr>
        <p:xfrm>
          <a:off x="5241407" y="3240088"/>
          <a:ext cx="3843465" cy="741680"/>
        </p:xfrm>
        <a:graphic>
          <a:graphicData uri="http://schemas.openxmlformats.org/drawingml/2006/table">
            <a:tbl>
              <a:tblPr bandRow="1">
                <a:tableStyleId>{5C22544A-7EE6-4342-B048-85BDC9FD1C3A}</a:tableStyleId>
              </a:tblPr>
              <a:tblGrid>
                <a:gridCol w="1514793"/>
                <a:gridCol w="1143317"/>
                <a:gridCol w="1185355"/>
              </a:tblGrid>
              <a:tr h="370840">
                <a:tc>
                  <a:txBody>
                    <a:bodyPr/>
                    <a:lstStyle/>
                    <a:p>
                      <a:pPr algn="ctr"/>
                      <a:r>
                        <a:rPr lang="en-GB" sz="1600" dirty="0" err="1" smtClean="0">
                          <a:latin typeface="Arial" pitchFamily="34" charset="0"/>
                          <a:cs typeface="Arial" pitchFamily="34" charset="0"/>
                        </a:rPr>
                        <a:t>subvención</a:t>
                      </a:r>
                      <a:r>
                        <a:rPr lang="en-GB" sz="1600" dirty="0" smtClean="0">
                          <a:latin typeface="Arial" pitchFamily="34" charset="0"/>
                          <a:cs typeface="Arial" pitchFamily="34" charset="0"/>
                        </a:rPr>
                        <a:t>  A</a:t>
                      </a:r>
                    </a:p>
                  </a:txBody>
                  <a:tcPr/>
                </a:tc>
                <a:tc>
                  <a:txBody>
                    <a:bodyPr/>
                    <a:lstStyle/>
                    <a:p>
                      <a:pPr algn="ctr"/>
                      <a:r>
                        <a:rPr lang="en-GB" sz="1600" dirty="0" smtClean="0">
                          <a:latin typeface="Arial" pitchFamily="34" charset="0"/>
                          <a:cs typeface="Arial" pitchFamily="34" charset="0"/>
                        </a:rPr>
                        <a:t>270.000 €</a:t>
                      </a:r>
                      <a:endParaRPr lang="en-GB" sz="1600" dirty="0">
                        <a:latin typeface="Arial" pitchFamily="34" charset="0"/>
                        <a:cs typeface="Arial" pitchFamily="34" charset="0"/>
                      </a:endParaRPr>
                    </a:p>
                  </a:txBody>
                  <a:tcPr/>
                </a:tc>
                <a:tc>
                  <a:txBody>
                    <a:bodyPr/>
                    <a:lstStyle/>
                    <a:p>
                      <a:pPr marL="0" algn="ctr" defTabSz="636435" rtl="0" eaLnBrk="1" latinLnBrk="0" hangingPunct="1"/>
                      <a:r>
                        <a:rPr lang="es-ES" sz="1600" b="1" kern="1200" dirty="0" smtClean="0">
                          <a:solidFill>
                            <a:schemeClr val="dk1"/>
                          </a:solidFill>
                          <a:latin typeface="Arial" pitchFamily="34" charset="0"/>
                          <a:ea typeface="+mn-ea"/>
                          <a:cs typeface="Arial" pitchFamily="34" charset="0"/>
                        </a:rPr>
                        <a:t>310.000 </a:t>
                      </a:r>
                      <a:r>
                        <a:rPr lang="en-GB" sz="1600" b="1" dirty="0" smtClean="0">
                          <a:latin typeface="Arial" pitchFamily="34" charset="0"/>
                          <a:cs typeface="Arial" pitchFamily="34" charset="0"/>
                        </a:rPr>
                        <a:t>€</a:t>
                      </a:r>
                      <a:r>
                        <a:rPr lang="es-ES" sz="1600" b="1" kern="1200" dirty="0" smtClean="0">
                          <a:solidFill>
                            <a:schemeClr val="dk1"/>
                          </a:solidFill>
                          <a:latin typeface="Arial" pitchFamily="34" charset="0"/>
                          <a:ea typeface="+mn-ea"/>
                          <a:cs typeface="Arial" pitchFamily="34" charset="0"/>
                        </a:rPr>
                        <a:t> </a:t>
                      </a:r>
                      <a:endParaRPr lang="en-GB" sz="1600" b="1" kern="1200" dirty="0">
                        <a:solidFill>
                          <a:schemeClr val="dk1"/>
                        </a:solidFill>
                        <a:latin typeface="Arial" pitchFamily="34" charset="0"/>
                        <a:ea typeface="+mn-ea"/>
                        <a:cs typeface="Arial" pitchFamily="34" charset="0"/>
                      </a:endParaRPr>
                    </a:p>
                  </a:txBody>
                  <a:tcPr/>
                </a:tc>
              </a:tr>
              <a:tr h="370840">
                <a:tc>
                  <a:txBody>
                    <a:bodyPr/>
                    <a:lstStyle/>
                    <a:p>
                      <a:pPr algn="ctr"/>
                      <a:r>
                        <a:rPr lang="en-GB" sz="1600" dirty="0" err="1" smtClean="0">
                          <a:latin typeface="Arial" pitchFamily="34" charset="0"/>
                          <a:cs typeface="Arial" pitchFamily="34" charset="0"/>
                        </a:rPr>
                        <a:t>subvención</a:t>
                      </a:r>
                      <a:r>
                        <a:rPr lang="en-GB" sz="1600" dirty="0" smtClean="0">
                          <a:latin typeface="Arial" pitchFamily="34" charset="0"/>
                          <a:cs typeface="Arial" pitchFamily="34" charset="0"/>
                        </a:rPr>
                        <a:t>  B</a:t>
                      </a:r>
                      <a:endParaRPr lang="en-GB" sz="1600" dirty="0">
                        <a:latin typeface="Arial" pitchFamily="34" charset="0"/>
                        <a:cs typeface="Arial" pitchFamily="34" charset="0"/>
                      </a:endParaRPr>
                    </a:p>
                  </a:txBody>
                  <a:tcPr/>
                </a:tc>
                <a:tc>
                  <a:txBody>
                    <a:bodyPr/>
                    <a:lstStyle/>
                    <a:p>
                      <a:pPr algn="ctr"/>
                      <a:r>
                        <a:rPr lang="en-GB" sz="1600" dirty="0" smtClean="0">
                          <a:latin typeface="Arial" pitchFamily="34" charset="0"/>
                          <a:cs typeface="Arial" pitchFamily="34" charset="0"/>
                        </a:rPr>
                        <a:t>45.000 €</a:t>
                      </a:r>
                      <a:endParaRPr lang="en-GB" sz="1600" dirty="0">
                        <a:latin typeface="Arial" pitchFamily="34" charset="0"/>
                        <a:cs typeface="Arial" pitchFamily="34" charset="0"/>
                      </a:endParaRPr>
                    </a:p>
                  </a:txBody>
                  <a:tcPr/>
                </a:tc>
                <a:tc>
                  <a:txBody>
                    <a:bodyPr/>
                    <a:lstStyle/>
                    <a:p>
                      <a:pPr algn="ctr"/>
                      <a:endParaRPr lang="en-GB" sz="1600" dirty="0">
                        <a:latin typeface="Arial" pitchFamily="34" charset="0"/>
                        <a:cs typeface="Arial" pitchFamily="34" charset="0"/>
                      </a:endParaRPr>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835534908"/>
              </p:ext>
            </p:extLst>
          </p:nvPr>
        </p:nvGraphicFramePr>
        <p:xfrm>
          <a:off x="360264" y="4535447"/>
          <a:ext cx="4738481" cy="1584960"/>
        </p:xfrm>
        <a:graphic>
          <a:graphicData uri="http://schemas.openxmlformats.org/drawingml/2006/table">
            <a:tbl>
              <a:tblPr firstRow="1" bandRow="1">
                <a:tableStyleId>{5C22544A-7EE6-4342-B048-85BDC9FD1C3A}</a:tableStyleId>
              </a:tblPr>
              <a:tblGrid>
                <a:gridCol w="1152128"/>
                <a:gridCol w="817880"/>
                <a:gridCol w="817880"/>
                <a:gridCol w="817880"/>
                <a:gridCol w="1132713"/>
              </a:tblGrid>
              <a:tr h="370840">
                <a:tc>
                  <a:txBody>
                    <a:bodyPr/>
                    <a:lstStyle/>
                    <a:p>
                      <a:pPr algn="ctr"/>
                      <a:r>
                        <a:rPr lang="en-GB" sz="1600" dirty="0" smtClean="0">
                          <a:latin typeface="Arial" pitchFamily="34" charset="0"/>
                          <a:cs typeface="Arial" pitchFamily="34" charset="0"/>
                        </a:rPr>
                        <a:t>UPV/EHU</a:t>
                      </a:r>
                      <a:endParaRPr lang="en-GB" sz="16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2007</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2010</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2013</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2016</a:t>
                      </a:r>
                      <a:endParaRPr lang="en-GB" sz="2000" dirty="0">
                        <a:latin typeface="Arial" pitchFamily="34" charset="0"/>
                        <a:cs typeface="Arial" pitchFamily="34" charset="0"/>
                      </a:endParaRPr>
                    </a:p>
                  </a:txBody>
                  <a:tcPr/>
                </a:tc>
              </a:tr>
              <a:tr h="370840">
                <a:tc>
                  <a:txBody>
                    <a:bodyPr/>
                    <a:lstStyle/>
                    <a:p>
                      <a:pPr algn="ctr"/>
                      <a:r>
                        <a:rPr lang="en-GB" sz="2000" dirty="0" err="1" smtClean="0">
                          <a:latin typeface="Arial" pitchFamily="34" charset="0"/>
                          <a:cs typeface="Arial" pitchFamily="34" charset="0"/>
                        </a:rPr>
                        <a:t>Grupos</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156</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152</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176</a:t>
                      </a:r>
                      <a:endParaRPr lang="en-GB" sz="2000" dirty="0">
                        <a:latin typeface="Arial" pitchFamily="34" charset="0"/>
                        <a:cs typeface="Arial" pitchFamily="34" charset="0"/>
                      </a:endParaRPr>
                    </a:p>
                  </a:txBody>
                  <a:tcPr/>
                </a:tc>
                <a:tc>
                  <a:txBody>
                    <a:bodyPr/>
                    <a:lstStyle/>
                    <a:p>
                      <a:pPr marL="0" algn="ctr" defTabSz="636435" rtl="0" eaLnBrk="1" latinLnBrk="0" hangingPunct="1">
                        <a:lnSpc>
                          <a:spcPct val="115000"/>
                        </a:lnSpc>
                        <a:spcAft>
                          <a:spcPts val="0"/>
                        </a:spcAft>
                      </a:pPr>
                      <a:r>
                        <a:rPr lang="es-ES_tradnl" sz="2000" kern="1200" dirty="0" smtClean="0">
                          <a:solidFill>
                            <a:schemeClr val="dk1"/>
                          </a:solidFill>
                          <a:latin typeface="Arial" pitchFamily="34" charset="0"/>
                          <a:ea typeface="+mn-ea"/>
                          <a:cs typeface="Arial" pitchFamily="34" charset="0"/>
                        </a:rPr>
                        <a:t>153</a:t>
                      </a:r>
                      <a:endParaRPr lang="es-ES_tradnl" sz="2000" kern="1200" dirty="0">
                        <a:solidFill>
                          <a:schemeClr val="dk1"/>
                        </a:solidFill>
                        <a:latin typeface="Arial" pitchFamily="34" charset="0"/>
                        <a:ea typeface="+mn-ea"/>
                        <a:cs typeface="Arial" pitchFamily="34" charset="0"/>
                      </a:endParaRPr>
                    </a:p>
                  </a:txBody>
                  <a:tcPr marL="68580" marR="68580" marT="0" marB="0"/>
                </a:tc>
              </a:tr>
              <a:tr h="370840">
                <a:tc>
                  <a:txBody>
                    <a:bodyPr/>
                    <a:lstStyle/>
                    <a:p>
                      <a:pPr algn="ctr"/>
                      <a:r>
                        <a:rPr lang="en-GB" sz="2000" dirty="0" smtClean="0">
                          <a:latin typeface="Arial" pitchFamily="34" charset="0"/>
                          <a:cs typeface="Arial" pitchFamily="34" charset="0"/>
                        </a:rPr>
                        <a:t>A</a:t>
                      </a:r>
                    </a:p>
                  </a:txBody>
                  <a:tcPr/>
                </a:tc>
                <a:tc>
                  <a:txBody>
                    <a:bodyPr/>
                    <a:lstStyle/>
                    <a:p>
                      <a:pPr algn="ctr"/>
                      <a:r>
                        <a:rPr lang="en-GB" sz="2000" dirty="0" smtClean="0">
                          <a:latin typeface="Arial" pitchFamily="34" charset="0"/>
                          <a:cs typeface="Arial" pitchFamily="34" charset="0"/>
                        </a:rPr>
                        <a:t>62</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40</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74</a:t>
                      </a:r>
                      <a:endParaRPr lang="en-GB" sz="2000" dirty="0">
                        <a:latin typeface="Arial" pitchFamily="34" charset="0"/>
                        <a:cs typeface="Arial" pitchFamily="34" charset="0"/>
                      </a:endParaRPr>
                    </a:p>
                  </a:txBody>
                  <a:tcPr/>
                </a:tc>
                <a:tc>
                  <a:txBody>
                    <a:bodyPr/>
                    <a:lstStyle/>
                    <a:p>
                      <a:pPr marL="0" marR="0" indent="0" algn="ctr" defTabSz="636435" rtl="0" eaLnBrk="1" fontAlgn="auto" latinLnBrk="0" hangingPunct="1">
                        <a:lnSpc>
                          <a:spcPct val="115000"/>
                        </a:lnSpc>
                        <a:spcBef>
                          <a:spcPts val="0"/>
                        </a:spcBef>
                        <a:spcAft>
                          <a:spcPts val="0"/>
                        </a:spcAft>
                        <a:buClrTx/>
                        <a:buSzTx/>
                        <a:buFontTx/>
                        <a:buNone/>
                        <a:tabLst/>
                        <a:defRPr/>
                      </a:pPr>
                      <a:r>
                        <a:rPr lang="eu-ES" sz="2000" kern="1200" dirty="0" smtClean="0">
                          <a:solidFill>
                            <a:schemeClr val="dk1"/>
                          </a:solidFill>
                          <a:latin typeface="Arial" pitchFamily="34" charset="0"/>
                          <a:ea typeface="+mn-ea"/>
                          <a:cs typeface="Arial" pitchFamily="34" charset="0"/>
                        </a:rPr>
                        <a:t>113 (75)</a:t>
                      </a:r>
                      <a:endParaRPr lang="es-ES_tradnl" sz="2000" kern="1200" dirty="0">
                        <a:solidFill>
                          <a:schemeClr val="dk1"/>
                        </a:solidFill>
                        <a:latin typeface="Arial" pitchFamily="34" charset="0"/>
                        <a:ea typeface="+mn-ea"/>
                        <a:cs typeface="Arial" pitchFamily="34" charset="0"/>
                      </a:endParaRPr>
                    </a:p>
                  </a:txBody>
                  <a:tcPr marL="68580" marR="68580" marT="0" marB="0"/>
                </a:tc>
              </a:tr>
              <a:tr h="370840">
                <a:tc>
                  <a:txBody>
                    <a:bodyPr/>
                    <a:lstStyle/>
                    <a:p>
                      <a:pPr algn="ctr"/>
                      <a:r>
                        <a:rPr lang="en-GB" sz="2000" dirty="0" smtClean="0">
                          <a:latin typeface="Arial" pitchFamily="34" charset="0"/>
                          <a:cs typeface="Arial" pitchFamily="34" charset="0"/>
                        </a:rPr>
                        <a:t>B</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94</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112</a:t>
                      </a:r>
                      <a:endParaRPr lang="en-GB" sz="2000" dirty="0">
                        <a:latin typeface="Arial" pitchFamily="34" charset="0"/>
                        <a:cs typeface="Arial" pitchFamily="34" charset="0"/>
                      </a:endParaRPr>
                    </a:p>
                  </a:txBody>
                  <a:tcPr/>
                </a:tc>
                <a:tc>
                  <a:txBody>
                    <a:bodyPr/>
                    <a:lstStyle/>
                    <a:p>
                      <a:pPr algn="ctr"/>
                      <a:r>
                        <a:rPr lang="en-GB" sz="2000" dirty="0" smtClean="0">
                          <a:latin typeface="Arial" pitchFamily="34" charset="0"/>
                          <a:cs typeface="Arial" pitchFamily="34" charset="0"/>
                        </a:rPr>
                        <a:t>102</a:t>
                      </a:r>
                      <a:endParaRPr lang="en-GB" sz="2000" dirty="0">
                        <a:latin typeface="Arial" pitchFamily="34" charset="0"/>
                        <a:cs typeface="Arial" pitchFamily="34" charset="0"/>
                      </a:endParaRPr>
                    </a:p>
                  </a:txBody>
                  <a:tcPr/>
                </a:tc>
                <a:tc>
                  <a:txBody>
                    <a:bodyPr/>
                    <a:lstStyle/>
                    <a:p>
                      <a:pPr marL="0" marR="0" indent="0" algn="ctr" defTabSz="636435" rtl="0" eaLnBrk="1" fontAlgn="auto" latinLnBrk="0" hangingPunct="1">
                        <a:lnSpc>
                          <a:spcPct val="100000"/>
                        </a:lnSpc>
                        <a:spcBef>
                          <a:spcPts val="0"/>
                        </a:spcBef>
                        <a:spcAft>
                          <a:spcPts val="0"/>
                        </a:spcAft>
                        <a:buClrTx/>
                        <a:buSzTx/>
                        <a:buFontTx/>
                        <a:buNone/>
                        <a:tabLst/>
                        <a:defRPr/>
                      </a:pPr>
                      <a:r>
                        <a:rPr lang="eu-ES" sz="2000" kern="1200" dirty="0" smtClean="0">
                          <a:solidFill>
                            <a:schemeClr val="dk1"/>
                          </a:solidFill>
                          <a:latin typeface="Arial" pitchFamily="34" charset="0"/>
                          <a:ea typeface="+mn-ea"/>
                          <a:cs typeface="Arial" pitchFamily="34" charset="0"/>
                        </a:rPr>
                        <a:t>40</a:t>
                      </a:r>
                      <a:endParaRPr lang="en-GB" sz="2000" dirty="0">
                        <a:latin typeface="Arial" pitchFamily="34" charset="0"/>
                        <a:cs typeface="Arial" pitchFamily="34" charset="0"/>
                      </a:endParaRPr>
                    </a:p>
                  </a:txBody>
                  <a:tcPr/>
                </a:tc>
              </a:tr>
            </a:tbl>
          </a:graphicData>
        </a:graphic>
      </p:graphicFrame>
      <p:sp>
        <p:nvSpPr>
          <p:cNvPr id="7" name="6 CuadroTexto"/>
          <p:cNvSpPr txBox="1"/>
          <p:nvPr/>
        </p:nvSpPr>
        <p:spPr>
          <a:xfrm>
            <a:off x="5760864" y="4320207"/>
            <a:ext cx="2952552" cy="113877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l"/>
            <a:r>
              <a:rPr lang="en-GB" sz="1600" dirty="0" err="1" smtClean="0"/>
              <a:t>grupos</a:t>
            </a:r>
            <a:r>
              <a:rPr lang="en-GB" sz="1600" dirty="0" smtClean="0"/>
              <a:t> </a:t>
            </a:r>
            <a:r>
              <a:rPr lang="en-GB" sz="1600" dirty="0" err="1" smtClean="0"/>
              <a:t>acreditados</a:t>
            </a:r>
            <a:r>
              <a:rPr lang="en-GB" sz="1600" dirty="0" smtClean="0"/>
              <a:t> (UPV/EHU) que se </a:t>
            </a:r>
            <a:r>
              <a:rPr lang="en-GB" sz="1600" dirty="0" err="1" smtClean="0"/>
              <a:t>presentarían</a:t>
            </a:r>
            <a:r>
              <a:rPr lang="en-GB" sz="1600" dirty="0" smtClean="0"/>
              <a:t> a 2019-2021</a:t>
            </a:r>
          </a:p>
          <a:p>
            <a:r>
              <a:rPr lang="en-GB" sz="3600" b="1" dirty="0" smtClean="0"/>
              <a:t>152</a:t>
            </a:r>
            <a:endParaRPr lang="en-GB" sz="3600" b="1" dirty="0"/>
          </a:p>
        </p:txBody>
      </p:sp>
    </p:spTree>
    <p:extLst>
      <p:ext uri="{BB962C8B-B14F-4D97-AF65-F5344CB8AC3E}">
        <p14:creationId xmlns:p14="http://schemas.microsoft.com/office/powerpoint/2010/main" val="2766249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Recursos económicos</a:t>
            </a:r>
            <a:endParaRPr lang="es-ES_tradnl" dirty="0"/>
          </a:p>
        </p:txBody>
      </p:sp>
      <p:sp>
        <p:nvSpPr>
          <p:cNvPr id="3" name="2 Marcador de texto"/>
          <p:cNvSpPr>
            <a:spLocks noGrp="1"/>
          </p:cNvSpPr>
          <p:nvPr>
            <p:ph type="body" sz="quarter" idx="11"/>
          </p:nvPr>
        </p:nvSpPr>
        <p:spPr/>
        <p:txBody>
          <a:bodyPr/>
          <a:lstStyle/>
          <a:p>
            <a:pPr marL="0" indent="0">
              <a:buNone/>
            </a:pPr>
            <a:r>
              <a:rPr lang="es-ES_tradnl" dirty="0"/>
              <a:t>16.000.000 </a:t>
            </a:r>
            <a:r>
              <a:rPr lang="es-ES_tradnl" dirty="0" smtClean="0"/>
              <a:t>euros para 3 años</a:t>
            </a:r>
            <a:endParaRPr lang="es-ES_tradnl" dirty="0"/>
          </a:p>
        </p:txBody>
      </p:sp>
      <p:graphicFrame>
        <p:nvGraphicFramePr>
          <p:cNvPr id="4" name="3 Tabla"/>
          <p:cNvGraphicFramePr>
            <a:graphicFrameLocks noGrp="1"/>
          </p:cNvGraphicFramePr>
          <p:nvPr>
            <p:extLst>
              <p:ext uri="{D42A27DB-BD31-4B8C-83A1-F6EECF244321}">
                <p14:modId xmlns:p14="http://schemas.microsoft.com/office/powerpoint/2010/main" val="4213163762"/>
              </p:ext>
            </p:extLst>
          </p:nvPr>
        </p:nvGraphicFramePr>
        <p:xfrm>
          <a:off x="1764665" y="1726823"/>
          <a:ext cx="5833745" cy="1524000"/>
        </p:xfrm>
        <a:graphic>
          <a:graphicData uri="http://schemas.openxmlformats.org/drawingml/2006/table">
            <a:tbl>
              <a:tblPr firstCol="1" bandRow="1">
                <a:tableStyleId>{5C22544A-7EE6-4342-B048-85BDC9FD1C3A}</a:tableStyleId>
              </a:tblPr>
              <a:tblGrid>
                <a:gridCol w="4017010"/>
                <a:gridCol w="1816735"/>
              </a:tblGrid>
              <a:tr h="0">
                <a:tc>
                  <a:txBody>
                    <a:bodyPr/>
                    <a:lstStyle/>
                    <a:p>
                      <a:pPr indent="269875" algn="just">
                        <a:spcAft>
                          <a:spcPts val="0"/>
                        </a:spcAft>
                      </a:pPr>
                      <a:r>
                        <a:rPr lang="es-ES_tradnl" sz="2000">
                          <a:effectLst/>
                          <a:latin typeface="Arial" panose="020B0604020202020204" pitchFamily="34" charset="0"/>
                          <a:cs typeface="Arial" panose="020B0604020202020204" pitchFamily="34" charset="0"/>
                        </a:rPr>
                        <a:t>Arte y Humanidades</a:t>
                      </a:r>
                      <a:endParaRPr lang="es-ES_tradnl" sz="20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269875" algn="just">
                        <a:spcAft>
                          <a:spcPts val="0"/>
                        </a:spcAft>
                      </a:pPr>
                      <a:r>
                        <a:rPr lang="es-ES_tradnl" sz="2000">
                          <a:effectLst/>
                          <a:latin typeface="Arial" panose="020B0604020202020204" pitchFamily="34" charset="0"/>
                          <a:cs typeface="Arial" panose="020B0604020202020204" pitchFamily="34" charset="0"/>
                        </a:rPr>
                        <a:t>1.250.000 €</a:t>
                      </a:r>
                      <a:endParaRPr lang="es-ES_tradnl" sz="2000">
                        <a:effectLst/>
                        <a:latin typeface="Arial" panose="020B0604020202020204" pitchFamily="34" charset="0"/>
                        <a:ea typeface="Times New Roman"/>
                        <a:cs typeface="Arial" panose="020B0604020202020204" pitchFamily="34" charset="0"/>
                      </a:endParaRPr>
                    </a:p>
                  </a:txBody>
                  <a:tcPr marL="68580" marR="68580" marT="0" marB="0"/>
                </a:tc>
              </a:tr>
              <a:tr h="0">
                <a:tc>
                  <a:txBody>
                    <a:bodyPr/>
                    <a:lstStyle/>
                    <a:p>
                      <a:pPr indent="269875" algn="just">
                        <a:spcAft>
                          <a:spcPts val="0"/>
                        </a:spcAft>
                      </a:pPr>
                      <a:r>
                        <a:rPr lang="es-ES_tradnl" sz="2000">
                          <a:effectLst/>
                          <a:latin typeface="Arial" panose="020B0604020202020204" pitchFamily="34" charset="0"/>
                          <a:cs typeface="Arial" panose="020B0604020202020204" pitchFamily="34" charset="0"/>
                        </a:rPr>
                        <a:t>Ciencias Experimentales</a:t>
                      </a:r>
                      <a:endParaRPr lang="es-ES_tradnl" sz="20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269875" algn="just">
                        <a:spcAft>
                          <a:spcPts val="0"/>
                        </a:spcAft>
                      </a:pPr>
                      <a:r>
                        <a:rPr lang="es-ES_tradnl" sz="2000">
                          <a:effectLst/>
                          <a:latin typeface="Arial" panose="020B0604020202020204" pitchFamily="34" charset="0"/>
                          <a:cs typeface="Arial" panose="020B0604020202020204" pitchFamily="34" charset="0"/>
                        </a:rPr>
                        <a:t>6.450.000 €</a:t>
                      </a:r>
                      <a:endParaRPr lang="es-ES_tradnl" sz="2000">
                        <a:effectLst/>
                        <a:latin typeface="Arial" panose="020B0604020202020204" pitchFamily="34" charset="0"/>
                        <a:ea typeface="Times New Roman"/>
                        <a:cs typeface="Arial" panose="020B0604020202020204" pitchFamily="34" charset="0"/>
                      </a:endParaRPr>
                    </a:p>
                  </a:txBody>
                  <a:tcPr marL="68580" marR="68580" marT="0" marB="0"/>
                </a:tc>
              </a:tr>
              <a:tr h="0">
                <a:tc>
                  <a:txBody>
                    <a:bodyPr/>
                    <a:lstStyle/>
                    <a:p>
                      <a:pPr indent="269875" algn="just">
                        <a:spcAft>
                          <a:spcPts val="0"/>
                        </a:spcAft>
                      </a:pPr>
                      <a:r>
                        <a:rPr lang="es-ES_tradnl" sz="2000">
                          <a:effectLst/>
                          <a:latin typeface="Arial" panose="020B0604020202020204" pitchFamily="34" charset="0"/>
                          <a:cs typeface="Arial" panose="020B0604020202020204" pitchFamily="34" charset="0"/>
                        </a:rPr>
                        <a:t>Ciencias de la Salud</a:t>
                      </a:r>
                      <a:endParaRPr lang="es-ES_tradnl" sz="20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269875" algn="just">
                        <a:spcAft>
                          <a:spcPts val="0"/>
                        </a:spcAft>
                      </a:pPr>
                      <a:r>
                        <a:rPr lang="es-ES_tradnl" sz="2000">
                          <a:effectLst/>
                          <a:latin typeface="Arial" panose="020B0604020202020204" pitchFamily="34" charset="0"/>
                          <a:cs typeface="Arial" panose="020B0604020202020204" pitchFamily="34" charset="0"/>
                        </a:rPr>
                        <a:t>2.500.000 €</a:t>
                      </a:r>
                      <a:endParaRPr lang="es-ES_tradnl" sz="2000">
                        <a:effectLst/>
                        <a:latin typeface="Arial" panose="020B0604020202020204" pitchFamily="34" charset="0"/>
                        <a:ea typeface="Times New Roman"/>
                        <a:cs typeface="Arial" panose="020B0604020202020204" pitchFamily="34" charset="0"/>
                      </a:endParaRPr>
                    </a:p>
                  </a:txBody>
                  <a:tcPr marL="68580" marR="68580" marT="0" marB="0"/>
                </a:tc>
              </a:tr>
              <a:tr h="0">
                <a:tc>
                  <a:txBody>
                    <a:bodyPr/>
                    <a:lstStyle/>
                    <a:p>
                      <a:pPr indent="269875" algn="just">
                        <a:spcAft>
                          <a:spcPts val="0"/>
                        </a:spcAft>
                      </a:pPr>
                      <a:r>
                        <a:rPr lang="es-ES_tradnl" sz="2000">
                          <a:effectLst/>
                          <a:latin typeface="Arial" panose="020B0604020202020204" pitchFamily="34" charset="0"/>
                          <a:cs typeface="Arial" panose="020B0604020202020204" pitchFamily="34" charset="0"/>
                        </a:rPr>
                        <a:t>Ciencias Sociales y Jurídicas</a:t>
                      </a:r>
                      <a:endParaRPr lang="es-ES_tradnl" sz="20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269875" algn="just">
                        <a:spcAft>
                          <a:spcPts val="0"/>
                        </a:spcAft>
                      </a:pPr>
                      <a:r>
                        <a:rPr lang="es-ES_tradnl" sz="2000">
                          <a:effectLst/>
                          <a:latin typeface="Arial" panose="020B0604020202020204" pitchFamily="34" charset="0"/>
                          <a:cs typeface="Arial" panose="020B0604020202020204" pitchFamily="34" charset="0"/>
                        </a:rPr>
                        <a:t>2.400.000 €</a:t>
                      </a:r>
                      <a:endParaRPr lang="es-ES_tradnl" sz="2000">
                        <a:effectLst/>
                        <a:latin typeface="Arial" panose="020B0604020202020204" pitchFamily="34" charset="0"/>
                        <a:ea typeface="Times New Roman"/>
                        <a:cs typeface="Arial" panose="020B0604020202020204" pitchFamily="34" charset="0"/>
                      </a:endParaRPr>
                    </a:p>
                  </a:txBody>
                  <a:tcPr marL="68580" marR="68580" marT="0" marB="0"/>
                </a:tc>
              </a:tr>
              <a:tr h="0">
                <a:tc>
                  <a:txBody>
                    <a:bodyPr/>
                    <a:lstStyle/>
                    <a:p>
                      <a:pPr indent="269875" algn="just">
                        <a:spcAft>
                          <a:spcPts val="0"/>
                        </a:spcAft>
                      </a:pPr>
                      <a:r>
                        <a:rPr lang="es-ES_tradnl" sz="2000" dirty="0">
                          <a:effectLst/>
                          <a:latin typeface="Arial" panose="020B0604020202020204" pitchFamily="34" charset="0"/>
                          <a:cs typeface="Arial" panose="020B0604020202020204" pitchFamily="34" charset="0"/>
                        </a:rPr>
                        <a:t>Ingeniería y Arquitectura</a:t>
                      </a:r>
                      <a:endParaRPr lang="es-ES_tradnl"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indent="269875" algn="just">
                        <a:spcAft>
                          <a:spcPts val="0"/>
                        </a:spcAft>
                      </a:pPr>
                      <a:r>
                        <a:rPr lang="es-ES_tradnl" sz="2000" dirty="0">
                          <a:effectLst/>
                          <a:latin typeface="Arial" panose="020B0604020202020204" pitchFamily="34" charset="0"/>
                          <a:cs typeface="Arial" panose="020B0604020202020204" pitchFamily="34" charset="0"/>
                        </a:rPr>
                        <a:t>3.400.000 €</a:t>
                      </a:r>
                      <a:endParaRPr lang="es-ES_tradnl" sz="20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708605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dirty="0" err="1" smtClean="0"/>
              <a:t>Grupo</a:t>
            </a:r>
            <a:endParaRPr lang="eu-ES" dirty="0"/>
          </a:p>
        </p:txBody>
      </p:sp>
      <p:sp>
        <p:nvSpPr>
          <p:cNvPr id="3" name="Testuaren leku-marka 2"/>
          <p:cNvSpPr>
            <a:spLocks noGrp="1"/>
          </p:cNvSpPr>
          <p:nvPr>
            <p:ph type="body" sz="quarter" idx="11"/>
          </p:nvPr>
        </p:nvSpPr>
        <p:spPr/>
        <p:txBody>
          <a:bodyPr/>
          <a:lstStyle/>
          <a:p>
            <a:r>
              <a:rPr lang="es-ES" b="1" dirty="0" smtClean="0"/>
              <a:t>Doctores</a:t>
            </a:r>
          </a:p>
          <a:p>
            <a:endParaRPr lang="es-ES" b="1" dirty="0" smtClean="0"/>
          </a:p>
          <a:p>
            <a:pPr marL="182563" lvl="1" indent="-182563">
              <a:buNone/>
            </a:pPr>
            <a:r>
              <a:rPr lang="es-ES_tradnl" dirty="0"/>
              <a:t>– Personal docente e investigador vinculado estatutaria o contractualmente a las universidades con sede en la Comunidad Autónoma del País Vasco.</a:t>
            </a:r>
          </a:p>
          <a:p>
            <a:pPr marL="182563" lvl="1" indent="-182563">
              <a:buNone/>
            </a:pPr>
            <a:r>
              <a:rPr lang="es-ES_tradnl" dirty="0"/>
              <a:t>– Investigadores contratados a través de la Fundación Vasca para la Ciencia/Ikerbasque (</a:t>
            </a:r>
            <a:r>
              <a:rPr lang="es-ES_tradnl" dirty="0" err="1"/>
              <a:t>Research</a:t>
            </a:r>
            <a:r>
              <a:rPr lang="es-ES_tradnl" dirty="0"/>
              <a:t> </a:t>
            </a:r>
            <a:r>
              <a:rPr lang="es-ES_tradnl" dirty="0" err="1"/>
              <a:t>Professor</a:t>
            </a:r>
            <a:r>
              <a:rPr lang="es-ES_tradnl" dirty="0"/>
              <a:t>, </a:t>
            </a:r>
            <a:r>
              <a:rPr lang="es-ES_tradnl" dirty="0" err="1"/>
              <a:t>Research</a:t>
            </a:r>
            <a:r>
              <a:rPr lang="es-ES_tradnl" dirty="0"/>
              <a:t> </a:t>
            </a:r>
            <a:r>
              <a:rPr lang="es-ES_tradnl" dirty="0" err="1"/>
              <a:t>Associate</a:t>
            </a:r>
            <a:r>
              <a:rPr lang="es-ES_tradnl" dirty="0"/>
              <a:t> o </a:t>
            </a:r>
            <a:r>
              <a:rPr lang="es-ES_tradnl" dirty="0" err="1"/>
              <a:t>Research</a:t>
            </a:r>
            <a:r>
              <a:rPr lang="es-ES_tradnl" dirty="0"/>
              <a:t> </a:t>
            </a:r>
            <a:r>
              <a:rPr lang="es-ES_tradnl" dirty="0" err="1"/>
              <a:t>Fellow</a:t>
            </a:r>
            <a:r>
              <a:rPr lang="es-ES_tradnl" dirty="0"/>
              <a:t>) y destino en alguna de las universidades con sede en la Comunidad Autónoma del País Vasco.</a:t>
            </a:r>
          </a:p>
          <a:p>
            <a:pPr marL="182563" lvl="1" indent="-182563">
              <a:buNone/>
            </a:pPr>
            <a:r>
              <a:rPr lang="es-ES_tradnl" dirty="0"/>
              <a:t>– Investigadores que pertenezcan a una unidad mixta UPV/EHU - CSIC, acreditadas en la categoría de </a:t>
            </a:r>
            <a:r>
              <a:rPr lang="es-ES_tradnl" dirty="0" err="1"/>
              <a:t>BERCs</a:t>
            </a:r>
            <a:r>
              <a:rPr lang="es-ES_tradnl" dirty="0"/>
              <a:t>, y que estén contratados por dichas entidades</a:t>
            </a:r>
            <a:r>
              <a:rPr lang="es-ES_tradnl" dirty="0" smtClean="0"/>
              <a:t>.</a:t>
            </a:r>
            <a:r>
              <a:rPr lang="es-ES" dirty="0" smtClean="0"/>
              <a:t> </a:t>
            </a:r>
            <a:endParaRPr lang="es-ES" dirty="0" smtClean="0"/>
          </a:p>
          <a:p>
            <a:pPr marL="182563" lvl="1" indent="-182563"/>
            <a:r>
              <a:rPr lang="es-ES" b="1" dirty="0" smtClean="0"/>
              <a:t>IP </a:t>
            </a:r>
            <a:r>
              <a:rPr lang="es-ES" b="1" dirty="0" smtClean="0"/>
              <a:t>con contrato permanente </a:t>
            </a:r>
            <a:r>
              <a:rPr lang="es-ES" b="1" dirty="0" smtClean="0"/>
              <a:t>(salvo profesorado adjunto acreditado como titular o agregado) y </a:t>
            </a:r>
            <a:r>
              <a:rPr lang="es-ES" b="1" dirty="0" smtClean="0"/>
              <a:t>dedicación </a:t>
            </a:r>
            <a:r>
              <a:rPr lang="es-ES" b="1" dirty="0" smtClean="0"/>
              <a:t>completa</a:t>
            </a:r>
          </a:p>
          <a:p>
            <a:pPr marL="182563" lvl="1" indent="-182563"/>
            <a:r>
              <a:rPr lang="es-ES_tradnl" dirty="0"/>
              <a:t>En caso de que el investigador o investigadora principal no tuviera una vinculación contractual con la universidad solicitante, se requerirá un </a:t>
            </a:r>
            <a:r>
              <a:rPr lang="es-ES_tradnl" dirty="0" err="1"/>
              <a:t>coinvestigador</a:t>
            </a:r>
            <a:r>
              <a:rPr lang="es-ES_tradnl" dirty="0"/>
              <a:t>/a principal que lo tenga y que cumpla con los </a:t>
            </a:r>
            <a:r>
              <a:rPr lang="es-ES_tradnl" dirty="0" smtClean="0"/>
              <a:t>requisitos.</a:t>
            </a:r>
            <a:endParaRPr lang="es-ES_tradnl" dirty="0"/>
          </a:p>
          <a:p>
            <a:pPr marL="318218" lvl="1" indent="0">
              <a:buNone/>
            </a:pPr>
            <a:endParaRPr lang="es-ES" b="1" dirty="0" smtClean="0"/>
          </a:p>
          <a:p>
            <a:pPr lvl="1"/>
            <a:endParaRPr lang="eu-ES" dirty="0"/>
          </a:p>
          <a:p>
            <a:pPr lvl="1"/>
            <a:endParaRPr lang="eu-ES" dirty="0"/>
          </a:p>
        </p:txBody>
      </p:sp>
    </p:spTree>
    <p:extLst>
      <p:ext uri="{BB962C8B-B14F-4D97-AF65-F5344CB8AC3E}">
        <p14:creationId xmlns:p14="http://schemas.microsoft.com/office/powerpoint/2010/main" val="1219171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dirty="0" err="1" smtClean="0"/>
              <a:t>Grupo</a:t>
            </a:r>
            <a:endParaRPr lang="eu-ES" dirty="0"/>
          </a:p>
        </p:txBody>
      </p:sp>
      <p:sp>
        <p:nvSpPr>
          <p:cNvPr id="3" name="Testuaren leku-marka 2"/>
          <p:cNvSpPr>
            <a:spLocks noGrp="1"/>
          </p:cNvSpPr>
          <p:nvPr>
            <p:ph type="body" sz="quarter" idx="11"/>
          </p:nvPr>
        </p:nvSpPr>
        <p:spPr/>
        <p:txBody>
          <a:bodyPr/>
          <a:lstStyle/>
          <a:p>
            <a:r>
              <a:rPr lang="es-ES" b="1" dirty="0" smtClean="0"/>
              <a:t>No doctores</a:t>
            </a:r>
          </a:p>
          <a:p>
            <a:endParaRPr lang="es-ES" b="1" dirty="0" smtClean="0"/>
          </a:p>
          <a:p>
            <a:pPr lvl="1"/>
            <a:r>
              <a:rPr lang="es-ES" dirty="0" smtClean="0"/>
              <a:t>Personal </a:t>
            </a:r>
            <a:r>
              <a:rPr lang="es-ES" dirty="0"/>
              <a:t>docente e investigador con vinculación estatutaria o contractual con las universidades con sede en la Comunidad Autónoma del País Vasco.</a:t>
            </a:r>
            <a:endParaRPr lang="eu-ES" dirty="0"/>
          </a:p>
          <a:p>
            <a:pPr lvl="1"/>
            <a:r>
              <a:rPr lang="es-ES" dirty="0" smtClean="0"/>
              <a:t>Personal </a:t>
            </a:r>
            <a:r>
              <a:rPr lang="es-ES" dirty="0"/>
              <a:t>investigador en formación con vinculación contractual con las universidades con sede en la Comunidad Autónoma del País Vasco.</a:t>
            </a:r>
            <a:endParaRPr lang="eu-ES" dirty="0"/>
          </a:p>
          <a:p>
            <a:pPr lvl="1"/>
            <a:endParaRPr lang="eu-ES" dirty="0"/>
          </a:p>
          <a:p>
            <a:pPr lvl="1"/>
            <a:endParaRPr lang="eu-ES" dirty="0"/>
          </a:p>
        </p:txBody>
      </p:sp>
    </p:spTree>
    <p:extLst>
      <p:ext uri="{BB962C8B-B14F-4D97-AF65-F5344CB8AC3E}">
        <p14:creationId xmlns:p14="http://schemas.microsoft.com/office/powerpoint/2010/main" val="1864744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dirty="0" err="1" smtClean="0"/>
              <a:t>Grupo</a:t>
            </a:r>
            <a:endParaRPr lang="eu-ES" dirty="0"/>
          </a:p>
        </p:txBody>
      </p:sp>
      <p:sp>
        <p:nvSpPr>
          <p:cNvPr id="3" name="Testuaren leku-marka 2"/>
          <p:cNvSpPr>
            <a:spLocks noGrp="1"/>
          </p:cNvSpPr>
          <p:nvPr>
            <p:ph type="body" sz="quarter" idx="11"/>
          </p:nvPr>
        </p:nvSpPr>
        <p:spPr>
          <a:xfrm>
            <a:off x="482121" y="943707"/>
            <a:ext cx="8397123" cy="5536468"/>
          </a:xfrm>
          <a:solidFill>
            <a:schemeClr val="bg1"/>
          </a:solidFill>
        </p:spPr>
        <p:txBody>
          <a:bodyPr/>
          <a:lstStyle/>
          <a:p>
            <a:pPr marL="363784" indent="-324006"/>
            <a:r>
              <a:rPr lang="es-ES" dirty="0" smtClean="0"/>
              <a:t>Trayectoria </a:t>
            </a:r>
            <a:r>
              <a:rPr lang="es-ES" dirty="0"/>
              <a:t>conjunta de trabajo desde </a:t>
            </a:r>
            <a:r>
              <a:rPr lang="es-ES" dirty="0" smtClean="0"/>
              <a:t>2013 </a:t>
            </a:r>
            <a:r>
              <a:rPr lang="es-ES" dirty="0"/>
              <a:t>hasta la fecha de </a:t>
            </a:r>
            <a:r>
              <a:rPr lang="es-ES" dirty="0" smtClean="0"/>
              <a:t>solicitud</a:t>
            </a:r>
          </a:p>
          <a:p>
            <a:pPr marL="642224" lvl="1" indent="-324006"/>
            <a:r>
              <a:rPr lang="es-ES_tradnl" dirty="0"/>
              <a:t>cohesión y la convergencia de sus líneas de investigación con publicaciones científicas conjuntas, proyectos comunes o actividades compartidas de transferencia de tecnología o difusión de conocimiento a la sociedad </a:t>
            </a:r>
            <a:endParaRPr lang="es-ES_tradnl" dirty="0" smtClean="0"/>
          </a:p>
          <a:p>
            <a:pPr marL="642224" lvl="1" indent="-324006"/>
            <a:r>
              <a:rPr lang="es-ES_tradnl" dirty="0"/>
              <a:t>mínimo de publicaciones </a:t>
            </a:r>
            <a:r>
              <a:rPr lang="es-ES_tradnl" dirty="0" smtClean="0"/>
              <a:t>conjuntas: </a:t>
            </a:r>
            <a:r>
              <a:rPr lang="es-ES_tradnl" dirty="0"/>
              <a:t>10</a:t>
            </a:r>
            <a:r>
              <a:rPr lang="es-ES_tradnl" dirty="0" smtClean="0"/>
              <a:t>%</a:t>
            </a:r>
          </a:p>
          <a:p>
            <a:pPr marL="920664" lvl="2" indent="-324006"/>
            <a:r>
              <a:rPr lang="es-ES_tradnl" dirty="0"/>
              <a:t>publicaciones </a:t>
            </a:r>
            <a:r>
              <a:rPr lang="es-ES_tradnl" dirty="0" smtClean="0"/>
              <a:t>científicas,: artículos</a:t>
            </a:r>
            <a:r>
              <a:rPr lang="es-ES_tradnl" dirty="0"/>
              <a:t>, libros o capítulos de libro en las que al menos hayan participado dos miembros del mismo</a:t>
            </a:r>
            <a:endParaRPr lang="es-ES_tradnl" dirty="0" smtClean="0"/>
          </a:p>
          <a:p>
            <a:pPr marL="363784" indent="-324006"/>
            <a:r>
              <a:rPr lang="es-ES" dirty="0"/>
              <a:t>5</a:t>
            </a:r>
            <a:r>
              <a:rPr lang="es-ES" dirty="0" smtClean="0"/>
              <a:t> doctores </a:t>
            </a:r>
          </a:p>
          <a:p>
            <a:pPr marL="363784" indent="-324006"/>
            <a:r>
              <a:rPr lang="es-ES" b="1" dirty="0" smtClean="0"/>
              <a:t>Producción mínima</a:t>
            </a:r>
          </a:p>
          <a:p>
            <a:pPr marL="642224" lvl="1" indent="-324006"/>
            <a:r>
              <a:rPr lang="es-ES" dirty="0" smtClean="0"/>
              <a:t>2 publicaciones por doctor entre 2013 y fecha solicitud</a:t>
            </a:r>
          </a:p>
          <a:p>
            <a:pPr marL="920664" lvl="2" indent="-324006"/>
            <a:r>
              <a:rPr lang="es-ES" dirty="0" smtClean="0"/>
              <a:t>En revistas indexadas (según área) y en </a:t>
            </a:r>
            <a:r>
              <a:rPr lang="es-ES" dirty="0" err="1" smtClean="0"/>
              <a:t>llbros</a:t>
            </a:r>
            <a:r>
              <a:rPr lang="es-ES" dirty="0" smtClean="0"/>
              <a:t> y capítulos de libro (SPI)</a:t>
            </a:r>
          </a:p>
          <a:p>
            <a:pPr marL="642224" lvl="1" indent="-324006"/>
            <a:r>
              <a:rPr lang="es-ES" dirty="0" smtClean="0"/>
              <a:t>tesis doctorales finalizadas y defendidas entre 2013 y fecha solicitud</a:t>
            </a:r>
          </a:p>
          <a:p>
            <a:pPr marL="642224" lvl="1" indent="-324006"/>
            <a:endParaRPr lang="es-ES" dirty="0"/>
          </a:p>
          <a:p>
            <a:pPr marL="642224" lvl="1" indent="-324006"/>
            <a:endParaRPr lang="es-ES" dirty="0" smtClean="0"/>
          </a:p>
          <a:p>
            <a:pPr marL="642224" lvl="1" indent="-324006"/>
            <a:endParaRPr lang="es-ES" dirty="0" smtClean="0"/>
          </a:p>
          <a:p>
            <a:pPr marL="642224" lvl="1" indent="-324006"/>
            <a:endParaRPr lang="es-ES" dirty="0" smtClean="0"/>
          </a:p>
          <a:p>
            <a:pPr marL="642224" lvl="1" indent="-324006"/>
            <a:r>
              <a:rPr lang="es-ES" dirty="0" smtClean="0"/>
              <a:t>1 proyecto investigación </a:t>
            </a:r>
            <a:r>
              <a:rPr lang="es-ES" dirty="0"/>
              <a:t>en convocatorias en concurrencia </a:t>
            </a:r>
            <a:r>
              <a:rPr lang="es-ES" dirty="0" smtClean="0"/>
              <a:t>competitiva de </a:t>
            </a:r>
            <a:r>
              <a:rPr lang="es-ES_tradnl" dirty="0"/>
              <a:t>ámbito autonómico, estatal o internacional </a:t>
            </a:r>
            <a:r>
              <a:rPr lang="es-ES" dirty="0" smtClean="0"/>
              <a:t>en </a:t>
            </a:r>
            <a:r>
              <a:rPr lang="es-ES" dirty="0"/>
              <a:t>activo en el periodo </a:t>
            </a:r>
            <a:r>
              <a:rPr lang="es-ES" dirty="0" smtClean="0"/>
              <a:t>2016-2018</a:t>
            </a:r>
          </a:p>
          <a:p>
            <a:pPr marL="318218" lvl="1" indent="0">
              <a:buNone/>
            </a:pPr>
            <a:endParaRPr lang="es-ES" dirty="0" smtClean="0"/>
          </a:p>
          <a:p>
            <a:pPr marL="642224" lvl="1" indent="-324006"/>
            <a:endParaRPr lang="es-ES" dirty="0"/>
          </a:p>
          <a:p>
            <a:pPr marL="363784" indent="-324006"/>
            <a:endParaRPr lang="es-ES" dirty="0" smtClean="0"/>
          </a:p>
          <a:p>
            <a:pPr marL="363784" indent="-324006"/>
            <a:endParaRPr lang="eu-ES" dirty="0"/>
          </a:p>
          <a:p>
            <a:pPr lvl="1"/>
            <a:endParaRPr lang="eu-ES" dirty="0"/>
          </a:p>
        </p:txBody>
      </p:sp>
      <p:graphicFrame>
        <p:nvGraphicFramePr>
          <p:cNvPr id="4" name="3 Tabla"/>
          <p:cNvGraphicFramePr>
            <a:graphicFrameLocks noGrp="1"/>
          </p:cNvGraphicFramePr>
          <p:nvPr>
            <p:extLst>
              <p:ext uri="{D42A27DB-BD31-4B8C-83A1-F6EECF244321}">
                <p14:modId xmlns:p14="http://schemas.microsoft.com/office/powerpoint/2010/main" val="488925548"/>
              </p:ext>
            </p:extLst>
          </p:nvPr>
        </p:nvGraphicFramePr>
        <p:xfrm>
          <a:off x="2808536" y="4608239"/>
          <a:ext cx="3260695" cy="1051560"/>
        </p:xfrm>
        <a:graphic>
          <a:graphicData uri="http://schemas.openxmlformats.org/drawingml/2006/table">
            <a:tbl>
              <a:tblPr firstRow="1" firstCol="1" bandRow="1">
                <a:tableStyleId>{5C22544A-7EE6-4342-B048-85BDC9FD1C3A}</a:tableStyleId>
              </a:tblPr>
              <a:tblGrid>
                <a:gridCol w="2472182"/>
                <a:gridCol w="788513"/>
              </a:tblGrid>
              <a:tr h="190500">
                <a:tc>
                  <a:txBody>
                    <a:bodyPr/>
                    <a:lstStyle/>
                    <a:p>
                      <a:pPr marL="0" indent="0" algn="just">
                        <a:lnSpc>
                          <a:spcPct val="115000"/>
                        </a:lnSpc>
                        <a:spcAft>
                          <a:spcPts val="0"/>
                        </a:spcAft>
                      </a:pPr>
                      <a:r>
                        <a:rPr lang="es-ES_tradnl" sz="1200" dirty="0">
                          <a:effectLst/>
                          <a:latin typeface="Arial" panose="020B0604020202020204" pitchFamily="34" charset="0"/>
                          <a:cs typeface="Arial" panose="020B0604020202020204" pitchFamily="34" charset="0"/>
                        </a:rPr>
                        <a:t>Tamaño del grupo (nº doctores)</a:t>
                      </a:r>
                      <a:endParaRPr lang="es-ES_tradnl" sz="1200" dirty="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marL="0" indent="0" algn="just">
                        <a:lnSpc>
                          <a:spcPct val="115000"/>
                        </a:lnSpc>
                        <a:spcAft>
                          <a:spcPts val="0"/>
                        </a:spcAft>
                      </a:pPr>
                      <a:r>
                        <a:rPr lang="es-ES_tradnl" sz="1200" dirty="0">
                          <a:effectLst/>
                          <a:latin typeface="Arial" panose="020B0604020202020204" pitchFamily="34" charset="0"/>
                          <a:cs typeface="Arial" panose="020B0604020202020204" pitchFamily="34" charset="0"/>
                        </a:rPr>
                        <a:t>Tesis</a:t>
                      </a:r>
                      <a:endParaRPr lang="es-ES_tradnl" sz="1200" dirty="0">
                        <a:effectLst/>
                        <a:latin typeface="Arial" panose="020B0604020202020204" pitchFamily="34" charset="0"/>
                        <a:ea typeface="Times New Roman"/>
                        <a:cs typeface="Arial" panose="020B0604020202020204" pitchFamily="34" charset="0"/>
                      </a:endParaRPr>
                    </a:p>
                  </a:txBody>
                  <a:tcPr marL="68580" marR="68580" marT="0" marB="0" anchor="b"/>
                </a:tc>
              </a:tr>
              <a:tr h="190500">
                <a:tc>
                  <a:txBody>
                    <a:bodyPr/>
                    <a:lstStyle/>
                    <a:p>
                      <a:pPr indent="269875" algn="just">
                        <a:lnSpc>
                          <a:spcPct val="115000"/>
                        </a:lnSpc>
                        <a:spcAft>
                          <a:spcPts val="0"/>
                        </a:spcAft>
                      </a:pPr>
                      <a:r>
                        <a:rPr lang="es-ES_tradnl" sz="1200">
                          <a:effectLst/>
                          <a:latin typeface="Arial" panose="020B0604020202020204" pitchFamily="34" charset="0"/>
                          <a:cs typeface="Arial" panose="020B0604020202020204" pitchFamily="34" charset="0"/>
                        </a:rPr>
                        <a:t>5-7</a:t>
                      </a:r>
                      <a:endParaRPr lang="es-ES_tradnl" sz="12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indent="269875" algn="just">
                        <a:lnSpc>
                          <a:spcPct val="115000"/>
                        </a:lnSpc>
                        <a:spcAft>
                          <a:spcPts val="0"/>
                        </a:spcAft>
                      </a:pPr>
                      <a:r>
                        <a:rPr lang="es-ES_tradnl" sz="1200">
                          <a:effectLst/>
                          <a:latin typeface="Arial" panose="020B0604020202020204" pitchFamily="34" charset="0"/>
                          <a:cs typeface="Arial" panose="020B0604020202020204" pitchFamily="34" charset="0"/>
                        </a:rPr>
                        <a:t>2</a:t>
                      </a:r>
                      <a:endParaRPr lang="es-ES_tradnl" sz="1200">
                        <a:effectLst/>
                        <a:latin typeface="Arial" panose="020B0604020202020204" pitchFamily="34" charset="0"/>
                        <a:ea typeface="Times New Roman"/>
                        <a:cs typeface="Arial" panose="020B0604020202020204" pitchFamily="34" charset="0"/>
                      </a:endParaRPr>
                    </a:p>
                  </a:txBody>
                  <a:tcPr marL="68580" marR="68580" marT="0" marB="0" anchor="b"/>
                </a:tc>
              </a:tr>
              <a:tr h="190500">
                <a:tc>
                  <a:txBody>
                    <a:bodyPr/>
                    <a:lstStyle/>
                    <a:p>
                      <a:pPr indent="269875" algn="just">
                        <a:lnSpc>
                          <a:spcPct val="115000"/>
                        </a:lnSpc>
                        <a:spcAft>
                          <a:spcPts val="0"/>
                        </a:spcAft>
                      </a:pPr>
                      <a:r>
                        <a:rPr lang="es-ES_tradnl" sz="1200" dirty="0">
                          <a:effectLst/>
                          <a:latin typeface="Arial" panose="020B0604020202020204" pitchFamily="34" charset="0"/>
                          <a:cs typeface="Arial" panose="020B0604020202020204" pitchFamily="34" charset="0"/>
                        </a:rPr>
                        <a:t>8-10</a:t>
                      </a:r>
                      <a:endParaRPr lang="es-ES_tradnl" sz="1200" dirty="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indent="269875" algn="just">
                        <a:lnSpc>
                          <a:spcPct val="115000"/>
                        </a:lnSpc>
                        <a:spcAft>
                          <a:spcPts val="0"/>
                        </a:spcAft>
                      </a:pPr>
                      <a:r>
                        <a:rPr lang="es-ES_tradnl" sz="1200">
                          <a:effectLst/>
                          <a:latin typeface="Arial" panose="020B0604020202020204" pitchFamily="34" charset="0"/>
                          <a:cs typeface="Arial" panose="020B0604020202020204" pitchFamily="34" charset="0"/>
                        </a:rPr>
                        <a:t>3</a:t>
                      </a:r>
                      <a:endParaRPr lang="es-ES_tradnl" sz="1200">
                        <a:effectLst/>
                        <a:latin typeface="Arial" panose="020B0604020202020204" pitchFamily="34" charset="0"/>
                        <a:ea typeface="Times New Roman"/>
                        <a:cs typeface="Arial" panose="020B0604020202020204" pitchFamily="34" charset="0"/>
                      </a:endParaRPr>
                    </a:p>
                  </a:txBody>
                  <a:tcPr marL="68580" marR="68580" marT="0" marB="0" anchor="b"/>
                </a:tc>
              </a:tr>
              <a:tr h="190500">
                <a:tc>
                  <a:txBody>
                    <a:bodyPr/>
                    <a:lstStyle/>
                    <a:p>
                      <a:pPr indent="269875" algn="just">
                        <a:lnSpc>
                          <a:spcPct val="115000"/>
                        </a:lnSpc>
                        <a:spcAft>
                          <a:spcPts val="0"/>
                        </a:spcAft>
                      </a:pPr>
                      <a:r>
                        <a:rPr lang="es-ES_tradnl" sz="1200">
                          <a:effectLst/>
                          <a:latin typeface="Arial" panose="020B0604020202020204" pitchFamily="34" charset="0"/>
                          <a:cs typeface="Arial" panose="020B0604020202020204" pitchFamily="34" charset="0"/>
                        </a:rPr>
                        <a:t>11-14</a:t>
                      </a:r>
                      <a:endParaRPr lang="es-ES_tradnl" sz="12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indent="269875" algn="just">
                        <a:lnSpc>
                          <a:spcPct val="115000"/>
                        </a:lnSpc>
                        <a:spcAft>
                          <a:spcPts val="0"/>
                        </a:spcAft>
                      </a:pPr>
                      <a:r>
                        <a:rPr lang="es-ES_tradnl" sz="1200">
                          <a:effectLst/>
                          <a:latin typeface="Arial" panose="020B0604020202020204" pitchFamily="34" charset="0"/>
                          <a:cs typeface="Arial" panose="020B0604020202020204" pitchFamily="34" charset="0"/>
                        </a:rPr>
                        <a:t>4</a:t>
                      </a:r>
                      <a:endParaRPr lang="es-ES_tradnl" sz="1200">
                        <a:effectLst/>
                        <a:latin typeface="Arial" panose="020B0604020202020204" pitchFamily="34" charset="0"/>
                        <a:ea typeface="Times New Roman"/>
                        <a:cs typeface="Arial" panose="020B0604020202020204" pitchFamily="34" charset="0"/>
                      </a:endParaRPr>
                    </a:p>
                  </a:txBody>
                  <a:tcPr marL="68580" marR="68580" marT="0" marB="0" anchor="b"/>
                </a:tc>
              </a:tr>
              <a:tr h="190500">
                <a:tc>
                  <a:txBody>
                    <a:bodyPr/>
                    <a:lstStyle/>
                    <a:p>
                      <a:pPr indent="269875" algn="just">
                        <a:lnSpc>
                          <a:spcPct val="115000"/>
                        </a:lnSpc>
                        <a:spcAft>
                          <a:spcPts val="0"/>
                        </a:spcAft>
                      </a:pPr>
                      <a:r>
                        <a:rPr lang="es-ES_tradnl" sz="1200">
                          <a:effectLst/>
                          <a:latin typeface="Arial" panose="020B0604020202020204" pitchFamily="34" charset="0"/>
                          <a:cs typeface="Arial" panose="020B0604020202020204" pitchFamily="34" charset="0"/>
                        </a:rPr>
                        <a:t>≥15</a:t>
                      </a:r>
                      <a:endParaRPr lang="es-ES_tradnl" sz="12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indent="269875" algn="just">
                        <a:lnSpc>
                          <a:spcPct val="115000"/>
                        </a:lnSpc>
                        <a:spcAft>
                          <a:spcPts val="0"/>
                        </a:spcAft>
                      </a:pPr>
                      <a:r>
                        <a:rPr lang="es-ES_tradnl" sz="1200" dirty="0">
                          <a:effectLst/>
                          <a:latin typeface="Arial" panose="020B0604020202020204" pitchFamily="34" charset="0"/>
                          <a:cs typeface="Arial" panose="020B0604020202020204" pitchFamily="34" charset="0"/>
                        </a:rPr>
                        <a:t>5</a:t>
                      </a:r>
                      <a:endParaRPr lang="es-ES_tradnl" sz="1200" dirty="0">
                        <a:effectLst/>
                        <a:latin typeface="Arial" panose="020B0604020202020204" pitchFamily="34" charset="0"/>
                        <a:ea typeface="Times New Roman"/>
                        <a:cs typeface="Arial" panose="020B0604020202020204" pitchFamily="34" charset="0"/>
                      </a:endParaRPr>
                    </a:p>
                  </a:txBody>
                  <a:tcPr marL="68580" marR="68580" marT="0" marB="0" anchor="b"/>
                </a:tc>
              </a:tr>
            </a:tbl>
          </a:graphicData>
        </a:graphic>
      </p:graphicFrame>
      <p:sp>
        <p:nvSpPr>
          <p:cNvPr id="5" name="4 Rectángulo"/>
          <p:cNvSpPr/>
          <p:nvPr/>
        </p:nvSpPr>
        <p:spPr>
          <a:xfrm>
            <a:off x="6698469" y="4680247"/>
            <a:ext cx="1484702" cy="584775"/>
          </a:xfrm>
          <a:prstGeom prst="rect">
            <a:avLst/>
          </a:prstGeom>
        </p:spPr>
        <p:txBody>
          <a:bodyPr wrap="none">
            <a:spAutoFit/>
          </a:bodyPr>
          <a:lstStyle/>
          <a:p>
            <a:r>
              <a:rPr lang="es-ES" sz="1600" dirty="0">
                <a:latin typeface="Arial" panose="020B0604020202020204" pitchFamily="34" charset="0"/>
                <a:cs typeface="Arial" panose="020B0604020202020204" pitchFamily="34" charset="0"/>
              </a:rPr>
              <a:t>IP &lt; 41 </a:t>
            </a:r>
            <a:r>
              <a:rPr lang="es-ES" sz="1600" dirty="0" smtClean="0">
                <a:latin typeface="Arial" panose="020B0604020202020204" pitchFamily="34" charset="0"/>
                <a:cs typeface="Arial" panose="020B0604020202020204" pitchFamily="34" charset="0"/>
              </a:rPr>
              <a:t>años</a:t>
            </a:r>
          </a:p>
          <a:p>
            <a:r>
              <a:rPr lang="es-ES" sz="1600" dirty="0" smtClean="0">
                <a:latin typeface="Arial" panose="020B0604020202020204" pitchFamily="34" charset="0"/>
                <a:cs typeface="Arial" panose="020B0604020202020204" pitchFamily="34" charset="0"/>
              </a:rPr>
              <a:t>1 tesis inscrita</a:t>
            </a:r>
            <a:endParaRPr lang="es-ES_trad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559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dirty="0" err="1" smtClean="0"/>
              <a:t>Grupo</a:t>
            </a:r>
            <a:endParaRPr lang="eu-ES" dirty="0"/>
          </a:p>
        </p:txBody>
      </p:sp>
      <p:sp>
        <p:nvSpPr>
          <p:cNvPr id="3" name="Testuaren leku-marka 2"/>
          <p:cNvSpPr>
            <a:spLocks noGrp="1"/>
          </p:cNvSpPr>
          <p:nvPr>
            <p:ph type="body" sz="quarter" idx="11"/>
          </p:nvPr>
        </p:nvSpPr>
        <p:spPr/>
        <p:txBody>
          <a:bodyPr/>
          <a:lstStyle/>
          <a:p>
            <a:pPr marL="363784" indent="-324006"/>
            <a:r>
              <a:rPr lang="es-ES" b="1" dirty="0" smtClean="0"/>
              <a:t>Colaboradores externos</a:t>
            </a:r>
            <a:endParaRPr lang="es-ES" b="1" dirty="0"/>
          </a:p>
          <a:p>
            <a:pPr lvl="1"/>
            <a:r>
              <a:rPr lang="es-ES" dirty="0" smtClean="0"/>
              <a:t>Si se demuestran trayectorias coherentes con objetivos propuestos</a:t>
            </a:r>
          </a:p>
          <a:p>
            <a:pPr lvl="1"/>
            <a:r>
              <a:rPr lang="es-ES" dirty="0" smtClean="0"/>
              <a:t>Profesores visitantes y/o investigadores de entidad diferente a la solicitante</a:t>
            </a:r>
          </a:p>
          <a:p>
            <a:pPr lvl="2"/>
            <a:r>
              <a:rPr lang="es-ES" dirty="0" smtClean="0"/>
              <a:t>No se consideran miembros y no contabilizan para productividad</a:t>
            </a:r>
          </a:p>
          <a:p>
            <a:pPr lvl="2"/>
            <a:endParaRPr lang="es-ES" dirty="0"/>
          </a:p>
          <a:p>
            <a:r>
              <a:rPr lang="es-ES" dirty="0" smtClean="0"/>
              <a:t>Personal administrativo y técnico de apoyo a la investigación no computa como miembro si no tienen carácter investigador</a:t>
            </a:r>
          </a:p>
          <a:p>
            <a:endParaRPr lang="es-ES" dirty="0" smtClean="0"/>
          </a:p>
          <a:p>
            <a:r>
              <a:rPr lang="es-ES" dirty="0" smtClean="0"/>
              <a:t>Un investigador solo puede participar en una solicitud</a:t>
            </a:r>
          </a:p>
          <a:p>
            <a:endParaRPr lang="es-ES" dirty="0"/>
          </a:p>
          <a:p>
            <a:pPr marL="363784" indent="-324006"/>
            <a:endParaRPr lang="es-ES" dirty="0" smtClean="0"/>
          </a:p>
          <a:p>
            <a:pPr marL="363784" indent="-324006"/>
            <a:endParaRPr lang="eu-ES" dirty="0"/>
          </a:p>
          <a:p>
            <a:pPr lvl="1"/>
            <a:endParaRPr lang="eu-ES" dirty="0"/>
          </a:p>
        </p:txBody>
      </p:sp>
    </p:spTree>
    <p:extLst>
      <p:ext uri="{BB962C8B-B14F-4D97-AF65-F5344CB8AC3E}">
        <p14:creationId xmlns:p14="http://schemas.microsoft.com/office/powerpoint/2010/main" val="2093830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dirty="0" err="1" smtClean="0"/>
              <a:t>Conceptos</a:t>
            </a:r>
            <a:r>
              <a:rPr lang="eu-ES" dirty="0" smtClean="0"/>
              <a:t> </a:t>
            </a:r>
            <a:r>
              <a:rPr lang="eu-ES" dirty="0" err="1" smtClean="0"/>
              <a:t>subvencionables</a:t>
            </a:r>
            <a:endParaRPr lang="eu-ES" dirty="0"/>
          </a:p>
        </p:txBody>
      </p:sp>
      <p:sp>
        <p:nvSpPr>
          <p:cNvPr id="3" name="Testuaren leku-marka 2"/>
          <p:cNvSpPr>
            <a:spLocks noGrp="1"/>
          </p:cNvSpPr>
          <p:nvPr>
            <p:ph type="body" sz="quarter" idx="11"/>
          </p:nvPr>
        </p:nvSpPr>
        <p:spPr/>
        <p:txBody>
          <a:bodyPr/>
          <a:lstStyle/>
          <a:p>
            <a:r>
              <a:rPr lang="eu-ES" dirty="0" err="1" smtClean="0"/>
              <a:t>Contratación</a:t>
            </a:r>
            <a:r>
              <a:rPr lang="eu-ES" dirty="0" smtClean="0"/>
              <a:t> </a:t>
            </a:r>
            <a:r>
              <a:rPr lang="eu-ES" dirty="0" err="1" smtClean="0"/>
              <a:t>personal</a:t>
            </a:r>
            <a:r>
              <a:rPr lang="eu-ES" dirty="0" smtClean="0"/>
              <a:t> </a:t>
            </a:r>
            <a:r>
              <a:rPr lang="eu-ES" dirty="0" err="1" smtClean="0"/>
              <a:t>investigador</a:t>
            </a:r>
            <a:endParaRPr lang="eu-ES" dirty="0" smtClean="0"/>
          </a:p>
          <a:p>
            <a:pPr lvl="1"/>
            <a:r>
              <a:rPr lang="eu-ES" dirty="0" smtClean="0"/>
              <a:t>Doctor o </a:t>
            </a:r>
            <a:r>
              <a:rPr lang="eu-ES" dirty="0" err="1" smtClean="0"/>
              <a:t>en</a:t>
            </a:r>
            <a:r>
              <a:rPr lang="eu-ES" dirty="0" smtClean="0"/>
              <a:t> </a:t>
            </a:r>
            <a:r>
              <a:rPr lang="eu-ES" dirty="0" err="1" smtClean="0"/>
              <a:t>formación</a:t>
            </a:r>
            <a:endParaRPr lang="eu-ES" dirty="0" smtClean="0"/>
          </a:p>
          <a:p>
            <a:pPr lvl="1"/>
            <a:r>
              <a:rPr lang="eu-ES" dirty="0" err="1" smtClean="0"/>
              <a:t>Personal</a:t>
            </a:r>
            <a:r>
              <a:rPr lang="eu-ES" dirty="0" smtClean="0"/>
              <a:t> de </a:t>
            </a:r>
            <a:r>
              <a:rPr lang="eu-ES" dirty="0" err="1" smtClean="0"/>
              <a:t>apoyo</a:t>
            </a:r>
            <a:r>
              <a:rPr lang="eu-ES" dirty="0" smtClean="0"/>
              <a:t> a la </a:t>
            </a:r>
            <a:r>
              <a:rPr lang="eu-ES" dirty="0" err="1" smtClean="0"/>
              <a:t>investigación</a:t>
            </a:r>
            <a:endParaRPr lang="eu-ES" dirty="0" smtClean="0"/>
          </a:p>
          <a:p>
            <a:pPr lvl="1"/>
            <a:endParaRPr lang="eu-ES" dirty="0"/>
          </a:p>
          <a:p>
            <a:r>
              <a:rPr lang="eu-ES" dirty="0" err="1" smtClean="0"/>
              <a:t>Adquisición</a:t>
            </a:r>
            <a:r>
              <a:rPr lang="eu-ES" dirty="0" smtClean="0"/>
              <a:t> </a:t>
            </a:r>
            <a:r>
              <a:rPr lang="eu-ES" dirty="0" err="1" smtClean="0"/>
              <a:t>pequeño</a:t>
            </a:r>
            <a:r>
              <a:rPr lang="eu-ES" dirty="0" smtClean="0"/>
              <a:t> </a:t>
            </a:r>
            <a:r>
              <a:rPr lang="eu-ES" dirty="0" err="1" smtClean="0"/>
              <a:t>equipamiento</a:t>
            </a:r>
            <a:r>
              <a:rPr lang="eu-ES" dirty="0" smtClean="0"/>
              <a:t> </a:t>
            </a:r>
            <a:r>
              <a:rPr lang="eu-ES" dirty="0" err="1" smtClean="0"/>
              <a:t>científico</a:t>
            </a:r>
            <a:r>
              <a:rPr lang="eu-ES" dirty="0" smtClean="0"/>
              <a:t> o </a:t>
            </a:r>
            <a:r>
              <a:rPr lang="eu-ES" dirty="0" err="1" smtClean="0"/>
              <a:t>bibliográfico</a:t>
            </a:r>
            <a:endParaRPr lang="eu-ES" dirty="0" smtClean="0"/>
          </a:p>
          <a:p>
            <a:pPr lvl="1"/>
            <a:r>
              <a:rPr lang="eu-ES" dirty="0" err="1" smtClean="0"/>
              <a:t>Máx</a:t>
            </a:r>
            <a:r>
              <a:rPr lang="eu-ES" dirty="0" smtClean="0"/>
              <a:t> </a:t>
            </a:r>
            <a:r>
              <a:rPr lang="eu-ES" dirty="0" smtClean="0"/>
              <a:t>20,000 </a:t>
            </a:r>
            <a:r>
              <a:rPr lang="eu-ES" dirty="0" smtClean="0"/>
              <a:t>€ (sin </a:t>
            </a:r>
            <a:r>
              <a:rPr lang="eu-ES" dirty="0" smtClean="0"/>
              <a:t>IVA</a:t>
            </a:r>
            <a:r>
              <a:rPr lang="eu-ES" dirty="0" err="1"/>
              <a:t>)</a:t>
            </a:r>
            <a:endParaRPr lang="eu-ES" dirty="0" err="1" smtClean="0"/>
          </a:p>
          <a:p>
            <a:pPr lvl="1"/>
            <a:r>
              <a:rPr lang="eu-ES" dirty="0" err="1" smtClean="0"/>
              <a:t>Excluye</a:t>
            </a:r>
            <a:r>
              <a:rPr lang="eu-ES" dirty="0" smtClean="0"/>
              <a:t> </a:t>
            </a:r>
            <a:r>
              <a:rPr lang="eu-ES" dirty="0" err="1" smtClean="0"/>
              <a:t>equipamiento</a:t>
            </a:r>
            <a:r>
              <a:rPr lang="eu-ES" dirty="0" smtClean="0"/>
              <a:t> </a:t>
            </a:r>
            <a:r>
              <a:rPr lang="eu-ES" dirty="0" err="1" smtClean="0"/>
              <a:t>informático</a:t>
            </a:r>
            <a:r>
              <a:rPr lang="eu-ES" dirty="0" smtClean="0"/>
              <a:t> y de </a:t>
            </a:r>
            <a:r>
              <a:rPr lang="eu-ES" dirty="0" err="1" smtClean="0"/>
              <a:t>oficina</a:t>
            </a:r>
            <a:endParaRPr lang="eu-ES" dirty="0" smtClean="0"/>
          </a:p>
          <a:p>
            <a:pPr lvl="1"/>
            <a:endParaRPr lang="eu-ES" dirty="0"/>
          </a:p>
          <a:p>
            <a:r>
              <a:rPr lang="eu-ES" dirty="0" err="1" smtClean="0"/>
              <a:t>Otros</a:t>
            </a:r>
            <a:r>
              <a:rPr lang="eu-ES" dirty="0" smtClean="0"/>
              <a:t> </a:t>
            </a:r>
            <a:r>
              <a:rPr lang="eu-ES" dirty="0" err="1" smtClean="0"/>
              <a:t>gastos</a:t>
            </a:r>
            <a:endParaRPr lang="eu-ES" dirty="0" smtClean="0"/>
          </a:p>
          <a:p>
            <a:pPr lvl="1"/>
            <a:r>
              <a:rPr lang="eu-ES" dirty="0" smtClean="0"/>
              <a:t>Material </a:t>
            </a:r>
            <a:r>
              <a:rPr lang="eu-ES" dirty="0" err="1" smtClean="0"/>
              <a:t>fungible</a:t>
            </a:r>
            <a:endParaRPr lang="eu-ES" dirty="0" smtClean="0"/>
          </a:p>
          <a:p>
            <a:pPr lvl="1"/>
            <a:r>
              <a:rPr lang="eu-ES" dirty="0" err="1" smtClean="0"/>
              <a:t>Actividades</a:t>
            </a:r>
            <a:r>
              <a:rPr lang="eu-ES" dirty="0" smtClean="0"/>
              <a:t> para </a:t>
            </a:r>
            <a:r>
              <a:rPr lang="eu-ES" dirty="0" err="1" smtClean="0"/>
              <a:t>promocionar</a:t>
            </a:r>
            <a:r>
              <a:rPr lang="eu-ES" dirty="0" smtClean="0"/>
              <a:t> </a:t>
            </a:r>
            <a:r>
              <a:rPr lang="eu-ES" dirty="0" err="1" smtClean="0"/>
              <a:t>internacionalización</a:t>
            </a:r>
            <a:r>
              <a:rPr lang="eu-ES" dirty="0" smtClean="0"/>
              <a:t> </a:t>
            </a:r>
          </a:p>
          <a:p>
            <a:pPr lvl="1"/>
            <a:r>
              <a:rPr lang="eu-ES" dirty="0" err="1" smtClean="0"/>
              <a:t>Actividades</a:t>
            </a:r>
            <a:r>
              <a:rPr lang="eu-ES" dirty="0" smtClean="0"/>
              <a:t> </a:t>
            </a:r>
            <a:r>
              <a:rPr lang="eu-ES" dirty="0" err="1" smtClean="0"/>
              <a:t>formativas</a:t>
            </a:r>
            <a:r>
              <a:rPr lang="eu-ES" dirty="0" smtClean="0"/>
              <a:t> y de </a:t>
            </a:r>
            <a:r>
              <a:rPr lang="eu-ES" dirty="0" err="1" smtClean="0"/>
              <a:t>difusión</a:t>
            </a:r>
            <a:endParaRPr lang="eu-ES" dirty="0" smtClean="0"/>
          </a:p>
          <a:p>
            <a:pPr lvl="1"/>
            <a:r>
              <a:rPr lang="eu-ES" dirty="0" err="1" smtClean="0"/>
              <a:t>Expediciones</a:t>
            </a:r>
            <a:r>
              <a:rPr lang="eu-ES" dirty="0" smtClean="0"/>
              <a:t> o </a:t>
            </a:r>
            <a:r>
              <a:rPr lang="eu-ES" dirty="0" err="1" smtClean="0"/>
              <a:t>trabajos</a:t>
            </a:r>
            <a:r>
              <a:rPr lang="eu-ES" dirty="0" smtClean="0"/>
              <a:t> de </a:t>
            </a:r>
            <a:r>
              <a:rPr lang="eu-ES" dirty="0" err="1" smtClean="0"/>
              <a:t>campo</a:t>
            </a:r>
            <a:endParaRPr lang="eu-ES" dirty="0" smtClean="0"/>
          </a:p>
          <a:p>
            <a:pPr lvl="1"/>
            <a:r>
              <a:rPr lang="eu-ES" dirty="0" err="1" smtClean="0"/>
              <a:t>Subcontrataciones</a:t>
            </a:r>
            <a:r>
              <a:rPr lang="eu-ES" dirty="0" smtClean="0"/>
              <a:t>, </a:t>
            </a:r>
            <a:r>
              <a:rPr lang="eu-ES" dirty="0" err="1" smtClean="0"/>
              <a:t>SGIs</a:t>
            </a:r>
            <a:endParaRPr lang="eu-ES" dirty="0"/>
          </a:p>
        </p:txBody>
      </p:sp>
      <p:sp>
        <p:nvSpPr>
          <p:cNvPr id="4" name="Laukizuzen biribildua 3"/>
          <p:cNvSpPr/>
          <p:nvPr/>
        </p:nvSpPr>
        <p:spPr>
          <a:xfrm>
            <a:off x="6048896" y="3456111"/>
            <a:ext cx="2880320" cy="2088232"/>
          </a:xfrm>
          <a:prstGeom prst="roundRect">
            <a:avLst>
              <a:gd name="adj" fmla="val 6431"/>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u-ES" sz="2000" dirty="0" smtClean="0">
                <a:latin typeface="Arial" panose="020B0604020202020204" pitchFamily="34" charset="0"/>
                <a:cs typeface="Arial" panose="020B0604020202020204" pitchFamily="34" charset="0"/>
              </a:rPr>
              <a:t>No son </a:t>
            </a:r>
            <a:r>
              <a:rPr lang="eu-ES" sz="2000" dirty="0" err="1" smtClean="0">
                <a:latin typeface="Arial" panose="020B0604020202020204" pitchFamily="34" charset="0"/>
                <a:cs typeface="Arial" panose="020B0604020202020204" pitchFamily="34" charset="0"/>
              </a:rPr>
              <a:t>subvencionables</a:t>
            </a:r>
            <a:r>
              <a:rPr lang="eu-ES" sz="2000" dirty="0" smtClean="0">
                <a:latin typeface="Arial" panose="020B0604020202020204" pitchFamily="34" charset="0"/>
                <a:cs typeface="Arial" panose="020B0604020202020204" pitchFamily="34" charset="0"/>
              </a:rPr>
              <a:t> </a:t>
            </a:r>
            <a:r>
              <a:rPr lang="eu-ES" sz="2000" dirty="0" err="1" smtClean="0">
                <a:latin typeface="Arial" panose="020B0604020202020204" pitchFamily="34" charset="0"/>
                <a:cs typeface="Arial" panose="020B0604020202020204" pitchFamily="34" charset="0"/>
              </a:rPr>
              <a:t>las</a:t>
            </a:r>
            <a:r>
              <a:rPr lang="eu-ES" sz="2000" dirty="0" smtClean="0">
                <a:latin typeface="Arial" panose="020B0604020202020204" pitchFamily="34" charset="0"/>
                <a:cs typeface="Arial" panose="020B0604020202020204" pitchFamily="34" charset="0"/>
              </a:rPr>
              <a:t> </a:t>
            </a:r>
            <a:r>
              <a:rPr lang="eu-ES" sz="2000" dirty="0" err="1" smtClean="0">
                <a:latin typeface="Arial" panose="020B0604020202020204" pitchFamily="34" charset="0"/>
                <a:cs typeface="Arial" panose="020B0604020202020204" pitchFamily="34" charset="0"/>
              </a:rPr>
              <a:t>retribuciones</a:t>
            </a:r>
            <a:r>
              <a:rPr lang="eu-ES" sz="2000" dirty="0" smtClean="0">
                <a:latin typeface="Arial" panose="020B0604020202020204" pitchFamily="34" charset="0"/>
                <a:cs typeface="Arial" panose="020B0604020202020204" pitchFamily="34" charset="0"/>
              </a:rPr>
              <a:t> de </a:t>
            </a:r>
            <a:r>
              <a:rPr lang="eu-ES" sz="2000" dirty="0" err="1" smtClean="0">
                <a:latin typeface="Arial" panose="020B0604020202020204" pitchFamily="34" charset="0"/>
                <a:cs typeface="Arial" panose="020B0604020202020204" pitchFamily="34" charset="0"/>
              </a:rPr>
              <a:t>personal</a:t>
            </a:r>
            <a:r>
              <a:rPr lang="eu-ES" sz="2000" dirty="0" smtClean="0">
                <a:latin typeface="Arial" panose="020B0604020202020204" pitchFamily="34" charset="0"/>
                <a:cs typeface="Arial" panose="020B0604020202020204" pitchFamily="34" charset="0"/>
              </a:rPr>
              <a:t> </a:t>
            </a:r>
            <a:r>
              <a:rPr lang="eu-ES" sz="2000" dirty="0" err="1" smtClean="0">
                <a:latin typeface="Arial" panose="020B0604020202020204" pitchFamily="34" charset="0"/>
                <a:cs typeface="Arial" panose="020B0604020202020204" pitchFamily="34" charset="0"/>
              </a:rPr>
              <a:t>fijo</a:t>
            </a:r>
            <a:r>
              <a:rPr lang="eu-ES" sz="2000" dirty="0" smtClean="0">
                <a:latin typeface="Arial" panose="020B0604020202020204" pitchFamily="34" charset="0"/>
                <a:cs typeface="Arial" panose="020B0604020202020204" pitchFamily="34" charset="0"/>
              </a:rPr>
              <a:t> </a:t>
            </a:r>
            <a:r>
              <a:rPr lang="eu-ES" sz="2000" dirty="0" err="1" smtClean="0">
                <a:latin typeface="Arial" panose="020B0604020202020204" pitchFamily="34" charset="0"/>
                <a:cs typeface="Arial" panose="020B0604020202020204" pitchFamily="34" charset="0"/>
              </a:rPr>
              <a:t>vinculado</a:t>
            </a:r>
            <a:r>
              <a:rPr lang="eu-ES" sz="2000" dirty="0" smtClean="0">
                <a:latin typeface="Arial" panose="020B0604020202020204" pitchFamily="34" charset="0"/>
                <a:cs typeface="Arial" panose="020B0604020202020204" pitchFamily="34" charset="0"/>
              </a:rPr>
              <a:t> a </a:t>
            </a:r>
            <a:r>
              <a:rPr lang="eu-ES" sz="2000" dirty="0" err="1" smtClean="0">
                <a:latin typeface="Arial" panose="020B0604020202020204" pitchFamily="34" charset="0"/>
                <a:cs typeface="Arial" panose="020B0604020202020204" pitchFamily="34" charset="0"/>
              </a:rPr>
              <a:t>entidades</a:t>
            </a:r>
            <a:r>
              <a:rPr lang="eu-ES" sz="2000" dirty="0" smtClean="0">
                <a:latin typeface="Arial" panose="020B0604020202020204" pitchFamily="34" charset="0"/>
                <a:cs typeface="Arial" panose="020B0604020202020204" pitchFamily="34" charset="0"/>
              </a:rPr>
              <a:t> </a:t>
            </a:r>
            <a:r>
              <a:rPr lang="eu-ES" sz="2000" dirty="0" err="1" smtClean="0">
                <a:latin typeface="Arial" panose="020B0604020202020204" pitchFamily="34" charset="0"/>
                <a:cs typeface="Arial" panose="020B0604020202020204" pitchFamily="34" charset="0"/>
              </a:rPr>
              <a:t>beneficiarias</a:t>
            </a:r>
            <a:r>
              <a:rPr lang="eu-ES" sz="2000" dirty="0" smtClean="0">
                <a:latin typeface="Arial" panose="020B0604020202020204" pitchFamily="34" charset="0"/>
                <a:cs typeface="Arial" panose="020B0604020202020204" pitchFamily="34" charset="0"/>
              </a:rPr>
              <a:t> </a:t>
            </a:r>
            <a:endParaRPr lang="eu-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42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GV">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Título y subtítul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y subtítu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ido / Eduk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gradecimientos / Eskerra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ko ga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EJGV</Template>
  <TotalTime>891</TotalTime>
  <Pages>0</Pages>
  <Words>3084</Words>
  <Characters>0</Characters>
  <Application>Microsoft Office PowerPoint</Application>
  <PresentationFormat>Personalizado</PresentationFormat>
  <Lines>0</Lines>
  <Paragraphs>480</Paragraphs>
  <Slides>27</Slides>
  <Notes>6</Notes>
  <HiddenSlides>0</HiddenSlides>
  <MMClips>0</MMClips>
  <ScaleCrop>false</ScaleCrop>
  <HeadingPairs>
    <vt:vector size="4" baseType="variant">
      <vt:variant>
        <vt:lpstr>Tema</vt:lpstr>
      </vt:variant>
      <vt:variant>
        <vt:i4>3</vt:i4>
      </vt:variant>
      <vt:variant>
        <vt:lpstr>Títulos de diapositiva</vt:lpstr>
      </vt:variant>
      <vt:variant>
        <vt:i4>27</vt:i4>
      </vt:variant>
    </vt:vector>
  </HeadingPairs>
  <TitlesOfParts>
    <vt:vector size="30" baseType="lpstr">
      <vt:lpstr>EJGV</vt:lpstr>
      <vt:lpstr>Contenido / Edukia</vt:lpstr>
      <vt:lpstr>Agradecimientos / Eskerrak</vt:lpstr>
      <vt:lpstr>Ayudas para apoyar las actividades de grupos de investigación del sistema universitario vasco</vt:lpstr>
      <vt:lpstr>Objeto </vt:lpstr>
      <vt:lpstr>Características</vt:lpstr>
      <vt:lpstr>Recursos económicos</vt:lpstr>
      <vt:lpstr>Grupo</vt:lpstr>
      <vt:lpstr>Grupo</vt:lpstr>
      <vt:lpstr>Grupo</vt:lpstr>
      <vt:lpstr>Grupo</vt:lpstr>
      <vt:lpstr>Conceptos subvencionables</vt:lpstr>
      <vt:lpstr>Solicitudes (aplicación ikerketa-taldeak)</vt:lpstr>
      <vt:lpstr>Evaluación </vt:lpstr>
      <vt:lpstr>Evaluación - criterios</vt:lpstr>
      <vt:lpstr>Propuesta de resolución (1)</vt:lpstr>
      <vt:lpstr>Propuesta de resolución (2)</vt:lpstr>
      <vt:lpstr>Propuesta de resolución (3)</vt:lpstr>
      <vt:lpstr>Propuesta de resolución (4)</vt:lpstr>
      <vt:lpstr>Propuesta de resolución (5)</vt:lpstr>
      <vt:lpstr>Propuesta de resolución (6)</vt:lpstr>
      <vt:lpstr>Propuesta de resolución (7)</vt:lpstr>
      <vt:lpstr>Resolución</vt:lpstr>
      <vt:lpstr>Indicadores de calidad y evaluación de resultados</vt:lpstr>
      <vt:lpstr>Aceptación de la ayuda</vt:lpstr>
      <vt:lpstr>Seguimiento y control (1)</vt:lpstr>
      <vt:lpstr>Pago</vt:lpstr>
      <vt:lpstr>Incumplimiento y reintegro (1)</vt:lpstr>
      <vt:lpstr>Incumplimiento y reintegro (2)</vt:lpstr>
      <vt:lpstr>Presentación de PowerPoint</vt:lpstr>
    </vt:vector>
  </TitlesOfParts>
  <Company>EJIE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PowerPoint-eko aurkezpena</dc:title>
  <dc:creator>Esquisabel Alegria, Amaia</dc:creator>
  <cp:lastModifiedBy>Esquisabel Alegria, Amaia</cp:lastModifiedBy>
  <cp:revision>62</cp:revision>
  <cp:lastPrinted>2015-07-07T11:35:15Z</cp:lastPrinted>
  <dcterms:created xsi:type="dcterms:W3CDTF">2015-05-19T09:47:23Z</dcterms:created>
  <dcterms:modified xsi:type="dcterms:W3CDTF">2018-07-25T14:50:47Z</dcterms:modified>
</cp:coreProperties>
</file>